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3" r:id="rId2"/>
    <p:sldId id="274" r:id="rId3"/>
    <p:sldId id="257" r:id="rId4"/>
    <p:sldId id="261" r:id="rId5"/>
    <p:sldId id="258" r:id="rId6"/>
    <p:sldId id="259" r:id="rId7"/>
    <p:sldId id="271" r:id="rId8"/>
    <p:sldId id="275" r:id="rId9"/>
    <p:sldId id="264" r:id="rId10"/>
    <p:sldId id="278" r:id="rId11"/>
    <p:sldId id="260" r:id="rId12"/>
    <p:sldId id="277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12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9A6FE-D319-4820-BE39-BB578B9F64A4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01F52-682D-4181-9B2D-A344957B07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600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7CBFE-F1EC-4E2C-8470-1CE5D8465318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F88F9-6CE2-4E5F-BEA0-8A83CC8D8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58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BDE089-7AFF-439B-875F-81CFD34AC8A3}" type="slidenum">
              <a:rPr lang="en-US" altLang="zh-TW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638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BDE089-7AFF-439B-875F-81CFD34AC8A3}" type="slidenum">
              <a:rPr lang="en-US" altLang="zh-TW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950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96F7B9-4D9E-4588-9BA2-FF712978970A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796925"/>
            <a:ext cx="4273550" cy="3205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117" y="4345562"/>
            <a:ext cx="5021768" cy="3850182"/>
          </a:xfrm>
          <a:noFill/>
        </p:spPr>
        <p:txBody>
          <a:bodyPr lIns="91694" tIns="45846" rIns="91694" bIns="45846"/>
          <a:lstStyle/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071673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TW" dirty="0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88261-6D29-4E79-ADAE-B96BB3072781}" type="slidenum">
              <a:rPr lang="zh-TW" altLang="en-US" smtClean="0"/>
              <a:pPr/>
              <a:t>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33256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BDE089-7AFF-439B-875F-81CFD34AC8A3}" type="slidenum">
              <a:rPr lang="en-US" altLang="zh-TW" smtClean="0">
                <a:ea typeface="新細明體" charset="-120"/>
              </a:rPr>
              <a:pPr/>
              <a:t>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6019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5E9EA6-D36F-4294-A964-EFFFEEAFEFE1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8713" y="701675"/>
            <a:ext cx="4587875" cy="3440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036" y="4349958"/>
            <a:ext cx="4998814" cy="4144772"/>
          </a:xfrm>
          <a:noFill/>
        </p:spPr>
        <p:txBody>
          <a:bodyPr lIns="91724" tIns="45862" rIns="91724" bIns="45862"/>
          <a:lstStyle/>
          <a:p>
            <a:pPr eaLnBrk="1" hangingPunct="1"/>
            <a:endParaRPr lang="zh-HK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713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BDE089-7AFF-439B-875F-81CFD34AC8A3}" type="slidenum">
              <a:rPr lang="en-US" altLang="zh-TW" smtClean="0">
                <a:ea typeface="新細明體" charset="-120"/>
              </a:rPr>
              <a:pPr/>
              <a:t>12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0426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1C2DEA-46F2-46E9-B677-16171A0BA7BD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8713" y="701675"/>
            <a:ext cx="4587875" cy="3440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036" y="4349958"/>
            <a:ext cx="4998814" cy="4144772"/>
          </a:xfrm>
          <a:noFill/>
        </p:spPr>
        <p:txBody>
          <a:bodyPr lIns="91724" tIns="45862" rIns="91724" bIns="45862"/>
          <a:lstStyle/>
          <a:p>
            <a:pPr eaLnBrk="1" hangingPunct="1"/>
            <a:endParaRPr lang="zh-HK" altLang="en-US" smtClean="0"/>
          </a:p>
        </p:txBody>
      </p:sp>
    </p:spTree>
    <p:extLst>
      <p:ext uri="{BB962C8B-B14F-4D97-AF65-F5344CB8AC3E}">
        <p14:creationId xmlns:p14="http://schemas.microsoft.com/office/powerpoint/2010/main" val="230673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F9FB-2BA3-4D4F-929D-4FBF1B6BA8D3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D473-3EF4-46AF-BAA4-6773713E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F9FB-2BA3-4D4F-929D-4FBF1B6BA8D3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D473-3EF4-46AF-BAA4-6773713E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F9FB-2BA3-4D4F-929D-4FBF1B6BA8D3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D473-3EF4-46AF-BAA4-6773713E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F9FB-2BA3-4D4F-929D-4FBF1B6BA8D3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D473-3EF4-46AF-BAA4-6773713E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F9FB-2BA3-4D4F-929D-4FBF1B6BA8D3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D473-3EF4-46AF-BAA4-6773713E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F9FB-2BA3-4D4F-929D-4FBF1B6BA8D3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D473-3EF4-46AF-BAA4-6773713E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F9FB-2BA3-4D4F-929D-4FBF1B6BA8D3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D473-3EF4-46AF-BAA4-6773713E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F9FB-2BA3-4D4F-929D-4FBF1B6BA8D3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D473-3EF4-46AF-BAA4-6773713E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F9FB-2BA3-4D4F-929D-4FBF1B6BA8D3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D473-3EF4-46AF-BAA4-6773713E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F9FB-2BA3-4D4F-929D-4FBF1B6BA8D3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D473-3EF4-46AF-BAA4-6773713E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F9FB-2BA3-4D4F-929D-4FBF1B6BA8D3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D473-3EF4-46AF-BAA4-6773713E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0F9FB-2BA3-4D4F-929D-4FBF1B6BA8D3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8D473-3EF4-46AF-BAA4-6773713E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~AUT0000"/>
          <p:cNvPicPr>
            <a:picLocks noChangeAspect="1" noChangeArrowheads="1"/>
          </p:cNvPicPr>
          <p:nvPr/>
        </p:nvPicPr>
        <p:blipFill>
          <a:blip r:embed="rId3">
            <a:lum bright="58000" contrast="-70000"/>
            <a:grayscl/>
          </a:blip>
          <a:srcRect/>
          <a:stretch>
            <a:fillRect/>
          </a:stretch>
        </p:blipFill>
        <p:spPr bwMode="auto">
          <a:xfrm>
            <a:off x="1524000" y="1219200"/>
            <a:ext cx="7086600" cy="45481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857224" y="1857364"/>
            <a:ext cx="784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9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GungsuhChe" pitchFamily="49" charset="-127"/>
              </a:rPr>
              <a:t>St. Francis Xavier’s College</a:t>
            </a:r>
          </a:p>
        </p:txBody>
      </p:sp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1428728" y="3286124"/>
            <a:ext cx="614366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zh-TW" altLang="en-US" sz="4800" b="1" dirty="0" smtClean="0">
                <a:solidFill>
                  <a:srgbClr val="0070C0"/>
                </a:solidFill>
                <a:latin typeface="+mn-ea"/>
              </a:rPr>
              <a:t>中一入學資訊日</a:t>
            </a:r>
            <a:endParaRPr lang="en-US" altLang="zh-TW" sz="4800" b="1" dirty="0" smtClean="0">
              <a:solidFill>
                <a:srgbClr val="0070C0"/>
              </a:solidFill>
              <a:latin typeface="+mn-ea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altLang="zh-TW" sz="4800" dirty="0" smtClean="0">
                <a:solidFill>
                  <a:srgbClr val="0070C0"/>
                </a:solidFill>
              </a:rPr>
              <a:t>21 – 11 - 2015</a:t>
            </a:r>
            <a:endParaRPr lang="zh-TW" altLang="en-US" sz="4800" dirty="0" smtClean="0">
              <a:solidFill>
                <a:srgbClr val="0070C0"/>
              </a:solidFill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endParaRPr lang="en-US" altLang="zh-TW" sz="4800" b="1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101" name="Picture 18" descr="hp06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029200"/>
            <a:ext cx="2124075" cy="1387475"/>
          </a:xfrm>
          <a:noFill/>
          <a:ln>
            <a:miter lim="800000"/>
            <a:headEnd/>
            <a:tailEnd/>
          </a:ln>
        </p:spPr>
      </p:pic>
      <p:pic>
        <p:nvPicPr>
          <p:cNvPr id="6" name="Picture 12" descr="sfxc_Logo_Col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1111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5786" y="1571612"/>
            <a:ext cx="7429552" cy="5853113"/>
          </a:xfrm>
        </p:spPr>
        <p:txBody>
          <a:bodyPr/>
          <a:lstStyle/>
          <a:p>
            <a:r>
              <a:rPr lang="zh-TW" altLang="en-US" dirty="0" smtClean="0"/>
              <a:t>每位考生者都會輪流單獨個人和兩位老師先進行約</a:t>
            </a:r>
            <a:r>
              <a:rPr lang="en-GB" dirty="0" smtClean="0"/>
              <a:t>5</a:t>
            </a:r>
            <a:r>
              <a:rPr lang="zh-TW" altLang="en-US" dirty="0" smtClean="0"/>
              <a:t>分鐘的中文或英文面試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接着和另外兩位老師進行另一種語文的面試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而面試的內容大多環繞學術性的問題。</a:t>
            </a:r>
            <a:endParaRPr lang="zh-TW" altLang="en-US" dirty="0"/>
          </a:p>
        </p:txBody>
      </p:sp>
      <p:sp>
        <p:nvSpPr>
          <p:cNvPr id="6" name="內容版面配置區 4"/>
          <p:cNvSpPr txBox="1">
            <a:spLocks noChangeArrowheads="1"/>
          </p:cNvSpPr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CC66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zh-TW" altLang="en-US" sz="5400" b="1" dirty="0" smtClean="0"/>
              <a:t>面試流程</a:t>
            </a: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 txBox="1">
            <a:spLocks noChangeArrowheads="1"/>
          </p:cNvSpPr>
          <p:nvPr/>
        </p:nvSpPr>
        <p:spPr bwMode="auto">
          <a:xfrm>
            <a:off x="571500" y="4929188"/>
            <a:ext cx="7864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kumimoji="0" lang="zh-TW" altLang="en-US" sz="3500" dirty="0">
                <a:latin typeface="Century Schoolbook" pitchFamily="18" charset="0"/>
              </a:rPr>
              <a:t>  教育局統一派位電腦程序：</a:t>
            </a:r>
            <a:r>
              <a:rPr kumimoji="0" lang="zh-TW" altLang="en-US" sz="3500" b="1" dirty="0">
                <a:solidFill>
                  <a:srgbClr val="009900"/>
                </a:solidFill>
                <a:latin typeface="Century Schoolbook" pitchFamily="18" charset="0"/>
              </a:rPr>
              <a:t>首先處理甲部不受學校網限制的學校選擇</a:t>
            </a:r>
            <a:r>
              <a:rPr kumimoji="0" lang="zh-TW" altLang="en-US" sz="3500" dirty="0">
                <a:latin typeface="Century Schoolbook" pitchFamily="18" charset="0"/>
              </a:rPr>
              <a:t>；然後才處理乙部按學校網的學校選擇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893763"/>
          </a:xfrm>
          <a:solidFill>
            <a:srgbClr val="00CC66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統一派位分配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8038" y="2517775"/>
            <a:ext cx="3389312" cy="2339975"/>
          </a:xfrm>
        </p:spPr>
        <p:txBody>
          <a:bodyPr>
            <a:normAutofit lnSpcReduction="10000"/>
          </a:bodyPr>
          <a:lstStyle/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n"/>
            </a:pPr>
            <a:r>
              <a:rPr lang="zh-TW" altLang="en-US" dirty="0" smtClean="0"/>
              <a:t>學生派位組別</a:t>
            </a:r>
            <a:br>
              <a:rPr lang="zh-TW" altLang="en-US" dirty="0" smtClean="0"/>
            </a:b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全港派位組別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n"/>
            </a:pPr>
            <a:r>
              <a:rPr lang="zh-TW" altLang="en-US" dirty="0" smtClean="0"/>
              <a:t>家長選校意願</a:t>
            </a:r>
            <a:r>
              <a:rPr lang="zh-TW" altLang="en-US" dirty="0" smtClean="0">
                <a:solidFill>
                  <a:srgbClr val="FF0000"/>
                </a:solidFill>
              </a:rPr>
              <a:t>    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最多三個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n"/>
            </a:pPr>
            <a:r>
              <a:rPr lang="zh-TW" altLang="en-US" dirty="0" smtClean="0"/>
              <a:t>隨機編號 </a:t>
            </a:r>
            <a:endParaRPr lang="en-US" altLang="zh-TW" baseline="30000" dirty="0" smtClean="0"/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3" y="2524125"/>
            <a:ext cx="3387725" cy="2262188"/>
          </a:xfrm>
        </p:spPr>
        <p:txBody>
          <a:bodyPr>
            <a:normAutofit lnSpcReduction="10000"/>
          </a:bodyPr>
          <a:lstStyle/>
          <a:p>
            <a:pPr marL="476250" indent="-381000" eaLnBrk="1" hangingPunct="1">
              <a:buClr>
                <a:schemeClr val="tx2"/>
              </a:buClr>
              <a:buFont typeface="Wingdings" pitchFamily="2" charset="2"/>
              <a:buChar char="n"/>
            </a:pPr>
            <a:r>
              <a:rPr lang="zh-TW" altLang="en-US" dirty="0" smtClean="0"/>
              <a:t>學生派位組別</a:t>
            </a:r>
            <a:br>
              <a:rPr lang="zh-TW" altLang="en-US" dirty="0" smtClean="0"/>
            </a:b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學校網派位組別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pPr marL="476250" indent="-381000" eaLnBrk="1" hangingPunct="1">
              <a:buClr>
                <a:schemeClr val="tx2"/>
              </a:buClr>
              <a:buFont typeface="Wingdings" pitchFamily="2" charset="2"/>
              <a:buChar char="n"/>
            </a:pPr>
            <a:r>
              <a:rPr lang="zh-TW" altLang="en-US" dirty="0" smtClean="0"/>
              <a:t>家長選校意願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最多三十個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pPr marL="476250" indent="-381000" eaLnBrk="1" hangingPunct="1">
              <a:buClr>
                <a:schemeClr val="tx2"/>
              </a:buClr>
              <a:buFont typeface="Wingdings" pitchFamily="2" charset="2"/>
              <a:buChar char="n"/>
            </a:pPr>
            <a:r>
              <a:rPr lang="zh-TW" altLang="en-US" dirty="0" smtClean="0"/>
              <a:t>隨機編號 </a:t>
            </a:r>
            <a:endParaRPr lang="en-US" altLang="zh-TW" baseline="30000" dirty="0" smtClean="0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143000" y="8636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HK" altLang="en-US">
              <a:latin typeface="Comic Sans MS" pitchFamily="66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722313" y="1030288"/>
            <a:ext cx="3462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800" b="1">
                <a:solidFill>
                  <a:schemeClr val="accent2"/>
                </a:solidFill>
              </a:rPr>
              <a:t>甲部</a:t>
            </a:r>
          </a:p>
          <a:p>
            <a:pPr algn="ctr"/>
            <a:r>
              <a:rPr lang="zh-TW" altLang="en-US" sz="2800" b="1" u="sng">
                <a:solidFill>
                  <a:schemeClr val="accent2"/>
                </a:solidFill>
              </a:rPr>
              <a:t>不受學校網限制</a:t>
            </a: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5075238" y="1044575"/>
            <a:ext cx="3382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800" b="1">
                <a:solidFill>
                  <a:schemeClr val="accent2"/>
                </a:solidFill>
              </a:rPr>
              <a:t>乙部</a:t>
            </a:r>
          </a:p>
          <a:p>
            <a:pPr algn="ctr"/>
            <a:r>
              <a:rPr lang="zh-TW" altLang="en-US" sz="2800" b="1" u="sng">
                <a:solidFill>
                  <a:schemeClr val="accent2"/>
                </a:solidFill>
              </a:rPr>
              <a:t>學生所屬學校網</a:t>
            </a:r>
            <a:endParaRPr lang="en-US" altLang="zh-TW" sz="2800" b="1" u="sng">
              <a:solidFill>
                <a:schemeClr val="accent2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604838" y="982663"/>
            <a:ext cx="3676650" cy="3732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4953000" y="977900"/>
            <a:ext cx="3600450" cy="373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sfxc_Logo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1111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5500694" y="3571876"/>
            <a:ext cx="500066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23" y="7587"/>
            <a:ext cx="5409194" cy="709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6929454" y="3286124"/>
            <a:ext cx="28575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858148" y="4143380"/>
            <a:ext cx="35719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090703" y="3012434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b="1" dirty="0" smtClean="0"/>
              <a:t>1   8   7</a:t>
            </a:r>
            <a:endParaRPr lang="zh-TW" altLang="en-US" b="1" dirty="0"/>
          </a:p>
        </p:txBody>
      </p:sp>
      <p:sp>
        <p:nvSpPr>
          <p:cNvPr id="19" name="矩形 18"/>
          <p:cNvSpPr/>
          <p:nvPr/>
        </p:nvSpPr>
        <p:spPr>
          <a:xfrm>
            <a:off x="2915816" y="4214818"/>
            <a:ext cx="601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TW" sz="1400" dirty="0" smtClean="0"/>
              <a:t> </a:t>
            </a:r>
            <a:r>
              <a:rPr lang="en-US" altLang="zh-TW" sz="1200" b="1" dirty="0" smtClean="0"/>
              <a:t>1  8  7</a:t>
            </a:r>
            <a:endParaRPr lang="zh-TW" altLang="en-US" sz="1200" b="1" dirty="0"/>
          </a:p>
        </p:txBody>
      </p:sp>
      <p:sp>
        <p:nvSpPr>
          <p:cNvPr id="2" name="內容版面配置區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zh-HK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786563" y="0"/>
            <a:ext cx="2143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071538" y="928670"/>
            <a:ext cx="6678628" cy="3527425"/>
          </a:xfrm>
        </p:spPr>
        <p:txBody>
          <a:bodyPr/>
          <a:lstStyle/>
          <a:p>
            <a:pPr marL="342900" indent="-342900">
              <a:buFont typeface="Wingdings" pitchFamily="2" charset="2"/>
              <a:buAutoNum type="arabicPeriod"/>
            </a:pPr>
            <a:r>
              <a:rPr lang="zh-TW" altLang="en-US" sz="3200" b="1" dirty="0" smtClean="0">
                <a:latin typeface="Times New Roman" pitchFamily="18" charset="0"/>
                <a:cs typeface="Times New Roman" pitchFamily="18" charset="0"/>
              </a:rPr>
              <a:t>自行分配學位</a:t>
            </a:r>
          </a:p>
          <a:p>
            <a:pPr marL="342900" indent="-342900">
              <a:buFont typeface="Wingdings" pitchFamily="2" charset="2"/>
              <a:buNone/>
            </a:pPr>
            <a:r>
              <a:rPr lang="zh-TW" alt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	學額：</a:t>
            </a:r>
            <a:r>
              <a:rPr lang="en-US" altLang="zh-TW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altLang="zh-TW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zh-TW" altLang="en-US" b="1" dirty="0" smtClean="0"/>
              <a:t>統</a:t>
            </a:r>
            <a:r>
              <a:rPr lang="zh-TW" altLang="en-US" sz="3200" b="1" dirty="0" smtClean="0">
                <a:latin typeface="Times New Roman" pitchFamily="18" charset="0"/>
                <a:cs typeface="Times New Roman" pitchFamily="18" charset="0"/>
              </a:rPr>
              <a:t>一派位</a:t>
            </a:r>
          </a:p>
          <a:p>
            <a:pPr marL="342900" indent="-342900">
              <a:buFont typeface="Wingdings" pitchFamily="2" charset="2"/>
              <a:buNone/>
            </a:pPr>
            <a:r>
              <a:rPr lang="zh-TW" alt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zh-TW" alt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甲部學額：</a:t>
            </a:r>
            <a:r>
              <a:rPr lang="en-US" altLang="zh-TW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altLang="zh-TW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TW" alt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乙部學額：</a:t>
            </a:r>
            <a:r>
              <a:rPr lang="en-US" altLang="zh-TW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endParaRPr lang="zh-TW" alt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zh-HK" altLang="en-US" b="1" dirty="0" smtClean="0"/>
              <a:t>候</a:t>
            </a:r>
            <a:r>
              <a:rPr lang="zh-TW" altLang="en-US" sz="3200" b="1" dirty="0" smtClean="0">
                <a:latin typeface="Times New Roman" pitchFamily="18" charset="0"/>
                <a:cs typeface="Times New Roman" pitchFamily="18" charset="0"/>
              </a:rPr>
              <a:t>補</a:t>
            </a:r>
            <a:endParaRPr lang="zh-TW" alt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None/>
            </a:pPr>
            <a:endParaRPr lang="zh-TW" alt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None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文字方塊 4"/>
          <p:cNvSpPr txBox="1">
            <a:spLocks noChangeArrowheads="1"/>
          </p:cNvSpPr>
          <p:nvPr/>
        </p:nvSpPr>
        <p:spPr bwMode="auto">
          <a:xfrm>
            <a:off x="0" y="0"/>
            <a:ext cx="9144000" cy="85407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5000" b="1"/>
              <a:t>申請入讀本校之多重辦法</a:t>
            </a:r>
            <a:endParaRPr lang="en-US" sz="5000" b="1"/>
          </a:p>
        </p:txBody>
      </p:sp>
      <p:grpSp>
        <p:nvGrpSpPr>
          <p:cNvPr id="2" name="群組 11"/>
          <p:cNvGrpSpPr>
            <a:grpSpLocks/>
          </p:cNvGrpSpPr>
          <p:nvPr/>
        </p:nvGrpSpPr>
        <p:grpSpPr bwMode="auto">
          <a:xfrm>
            <a:off x="323850" y="4581525"/>
            <a:ext cx="8215313" cy="1590675"/>
            <a:chOff x="357158" y="4143380"/>
            <a:chExt cx="8215370" cy="2428892"/>
          </a:xfrm>
        </p:grpSpPr>
        <p:sp>
          <p:nvSpPr>
            <p:cNvPr id="10" name="書卷 (水平) 9"/>
            <p:cNvSpPr/>
            <p:nvPr/>
          </p:nvSpPr>
          <p:spPr>
            <a:xfrm>
              <a:off x="357158" y="4143380"/>
              <a:ext cx="8215370" cy="2428892"/>
            </a:xfrm>
            <a:prstGeom prst="horizontalScroll">
              <a:avLst>
                <a:gd name="adj" fmla="val 11029"/>
              </a:avLst>
            </a:prstGeom>
            <a:solidFill>
              <a:srgbClr val="66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11" name="文字方塊 10"/>
            <p:cNvSpPr txBox="1">
              <a:spLocks noChangeArrowheads="1"/>
            </p:cNvSpPr>
            <p:nvPr/>
          </p:nvSpPr>
          <p:spPr bwMode="auto">
            <a:xfrm>
              <a:off x="642910" y="4499714"/>
              <a:ext cx="7858180" cy="1258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zh-TW" altLang="en-US" sz="4800" b="1">
                  <a:solidFill>
                    <a:srgbClr val="FF0000"/>
                  </a:solidFill>
                </a:rPr>
                <a:t>以聖芳濟書院作為第一選擇</a:t>
              </a:r>
              <a:endParaRPr kumimoji="0" lang="en-US" altLang="zh-TW" sz="48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0" y="0"/>
            <a:ext cx="9144000" cy="893763"/>
          </a:xfrm>
          <a:solidFill>
            <a:srgbClr val="00CC66"/>
          </a:solidFill>
        </p:spPr>
        <p:txBody>
          <a:bodyPr/>
          <a:lstStyle/>
          <a:p>
            <a:pPr algn="ctr" eaLnBrk="1" hangingPunct="1"/>
            <a:r>
              <a:rPr lang="zh-TW" altLang="en-US" sz="4500" b="1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七月統一派位公布結果之候補學額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143000" y="8636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HK" altLang="en-US">
              <a:latin typeface="Comic Sans MS" pitchFamily="6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71500" y="13573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kumimoji="0" lang="zh-TW" altLang="en-US" sz="4000" dirty="0">
                <a:latin typeface="+mn-lt"/>
              </a:rPr>
              <a:t>極有限學位</a:t>
            </a:r>
            <a:endParaRPr kumimoji="0" lang="en-US" altLang="zh-TW" sz="4000" dirty="0">
              <a:latin typeface="+mn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kumimoji="0" lang="zh-TW" altLang="en-US" sz="4000" dirty="0" smtClean="0">
                <a:latin typeface="+mn-lt"/>
              </a:rPr>
              <a:t>學校</a:t>
            </a:r>
            <a:r>
              <a:rPr lang="zh-TW" altLang="en-US" sz="4000" dirty="0" smtClean="0">
                <a:latin typeface="Arial Unicode MS" pitchFamily="34" charset="-120"/>
              </a:rPr>
              <a:t>只</a:t>
            </a:r>
            <a:r>
              <a:rPr kumimoji="0" lang="zh-TW" altLang="en-US" sz="4000" dirty="0" smtClean="0">
                <a:latin typeface="+mn-lt"/>
              </a:rPr>
              <a:t>派</a:t>
            </a:r>
            <a:r>
              <a:rPr kumimoji="0" lang="zh-TW" altLang="en-US" sz="4000" dirty="0">
                <a:latin typeface="+mn-lt"/>
              </a:rPr>
              <a:t>申請表給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zh-TW" altLang="en-US" sz="4000" dirty="0">
                <a:latin typeface="+mn-lt"/>
              </a:rPr>
              <a:t>  </a:t>
            </a:r>
            <a:r>
              <a:rPr kumimoji="0" lang="en-US" altLang="zh-TW" sz="4000" dirty="0">
                <a:latin typeface="+mn-lt"/>
              </a:rPr>
              <a:t>(1)</a:t>
            </a:r>
            <a:r>
              <a:rPr kumimoji="0" lang="zh-TW" altLang="en-US" sz="4000" dirty="0">
                <a:latin typeface="+mn-lt"/>
              </a:rPr>
              <a:t>曾經申請本校</a:t>
            </a:r>
            <a:r>
              <a:rPr kumimoji="0" lang="zh-TW" altLang="en-US" sz="4000" dirty="0">
                <a:solidFill>
                  <a:srgbClr val="9900CC"/>
                </a:solidFill>
                <a:latin typeface="+mn-lt"/>
              </a:rPr>
              <a:t>中一自行分配學位</a:t>
            </a:r>
            <a:r>
              <a:rPr kumimoji="0" lang="zh-TW" altLang="en-US" sz="4000" dirty="0">
                <a:solidFill>
                  <a:srgbClr val="0000FF"/>
                </a:solidFill>
                <a:latin typeface="+mn-lt"/>
              </a:rPr>
              <a:t>  </a:t>
            </a:r>
            <a:r>
              <a:rPr kumimoji="0" lang="en-US" altLang="zh-TW" sz="4000" dirty="0">
                <a:solidFill>
                  <a:srgbClr val="0000FF"/>
                </a:solidFill>
                <a:latin typeface="+mn-lt"/>
              </a:rPr>
              <a:t/>
            </a:r>
            <a:br>
              <a:rPr kumimoji="0" lang="en-US" altLang="zh-TW" sz="4000" dirty="0">
                <a:solidFill>
                  <a:srgbClr val="0000FF"/>
                </a:solidFill>
                <a:latin typeface="+mn-lt"/>
              </a:rPr>
            </a:br>
            <a:r>
              <a:rPr kumimoji="0" lang="zh-TW" altLang="en-US" sz="4000">
                <a:solidFill>
                  <a:srgbClr val="0000FF"/>
                </a:solidFill>
                <a:latin typeface="+mn-lt"/>
              </a:rPr>
              <a:t>    </a:t>
            </a:r>
            <a:r>
              <a:rPr kumimoji="0" lang="zh-TW" altLang="en-US" sz="4000" smtClean="0">
                <a:solidFill>
                  <a:srgbClr val="0000FF"/>
                </a:solidFill>
                <a:latin typeface="+mn-lt"/>
              </a:rPr>
              <a:t>     </a:t>
            </a:r>
            <a:r>
              <a:rPr kumimoji="0" lang="zh-TW" altLang="en-US" sz="4000" smtClean="0">
                <a:solidFill>
                  <a:srgbClr val="FF0000"/>
                </a:solidFill>
                <a:latin typeface="+mn-lt"/>
              </a:rPr>
              <a:t>及</a:t>
            </a:r>
            <a:endParaRPr kumimoji="0" lang="zh-TW" altLang="en-US" sz="4000" dirty="0">
              <a:solidFill>
                <a:srgbClr val="FF0000"/>
              </a:solidFill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zh-TW" altLang="en-US" sz="4000" dirty="0">
                <a:latin typeface="+mn-lt"/>
              </a:rPr>
              <a:t>  </a:t>
            </a:r>
            <a:r>
              <a:rPr kumimoji="0" lang="en-US" altLang="zh-TW" sz="4000" dirty="0">
                <a:latin typeface="+mn-lt"/>
              </a:rPr>
              <a:t>(2)</a:t>
            </a:r>
            <a:r>
              <a:rPr kumimoji="0" lang="zh-TW" altLang="en-US" sz="4000" dirty="0">
                <a:latin typeface="+mn-lt"/>
              </a:rPr>
              <a:t>在中央統一派位表</a:t>
            </a:r>
            <a:r>
              <a:rPr kumimoji="0" lang="zh-TW" altLang="en-US" sz="4000" dirty="0">
                <a:solidFill>
                  <a:srgbClr val="9900CC"/>
                </a:solidFill>
                <a:latin typeface="+mn-lt"/>
              </a:rPr>
              <a:t>選擇本校為</a:t>
            </a:r>
            <a:r>
              <a:rPr kumimoji="0" lang="zh-TW" altLang="en-US" sz="4000" dirty="0" smtClean="0">
                <a:solidFill>
                  <a:srgbClr val="9900CC"/>
                </a:solidFill>
                <a:latin typeface="+mn-lt"/>
              </a:rPr>
              <a:t>第</a:t>
            </a:r>
            <a:r>
              <a:rPr kumimoji="0" lang="en-US" altLang="zh-TW" sz="4000" dirty="0" smtClean="0">
                <a:solidFill>
                  <a:srgbClr val="9900CC"/>
                </a:solidFill>
                <a:latin typeface="+mn-lt"/>
              </a:rPr>
              <a:t>	</a:t>
            </a:r>
            <a:r>
              <a:rPr kumimoji="0" lang="zh-TW" altLang="en-US" sz="4000" dirty="0" smtClean="0">
                <a:solidFill>
                  <a:srgbClr val="9900CC"/>
                </a:solidFill>
                <a:latin typeface="+mn-lt"/>
              </a:rPr>
              <a:t>一</a:t>
            </a:r>
            <a:r>
              <a:rPr kumimoji="0" lang="zh-TW" altLang="en-US" sz="4000" dirty="0">
                <a:solidFill>
                  <a:srgbClr val="9900CC"/>
                </a:solidFill>
                <a:latin typeface="+mn-lt"/>
              </a:rPr>
              <a:t>志願</a:t>
            </a:r>
            <a:r>
              <a:rPr kumimoji="0" lang="zh-TW" altLang="en-US" sz="4000" dirty="0">
                <a:latin typeface="+mn-lt"/>
              </a:rPr>
              <a:t>之申請者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內容版面配置區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485015" cy="4031873"/>
          </a:xfr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dirty="0" smtClean="0"/>
              <a:t>學校地址 ：香港九龍大角嘴詩歌舞街四十五號</a:t>
            </a:r>
            <a:endParaRPr lang="en-US" dirty="0" smtClean="0"/>
          </a:p>
          <a:p>
            <a:pPr>
              <a:buNone/>
            </a:pPr>
            <a:r>
              <a:rPr lang="zh-TW" altLang="en-US" dirty="0" smtClean="0"/>
              <a:t>電話號碼 ：</a:t>
            </a:r>
            <a:r>
              <a:rPr lang="en-US" altLang="zh-TW" dirty="0" smtClean="0"/>
              <a:t>23932271, 23932217</a:t>
            </a:r>
          </a:p>
          <a:p>
            <a:pPr>
              <a:buNone/>
            </a:pPr>
            <a:r>
              <a:rPr lang="zh-TW" altLang="en-US" dirty="0" smtClean="0"/>
              <a:t>傳真號碼 ：</a:t>
            </a:r>
            <a:r>
              <a:rPr lang="en-US" altLang="zh-TW" dirty="0" smtClean="0"/>
              <a:t>23916101</a:t>
            </a:r>
          </a:p>
          <a:p>
            <a:pPr>
              <a:buNone/>
            </a:pPr>
            <a:r>
              <a:rPr lang="zh-TW" altLang="en-US" dirty="0" smtClean="0"/>
              <a:t>電郵地址</a:t>
            </a:r>
            <a:r>
              <a:rPr lang="en-US" dirty="0" smtClean="0"/>
              <a:t> </a:t>
            </a:r>
            <a:r>
              <a:rPr lang="zh-TW" altLang="en-US" dirty="0" smtClean="0"/>
              <a:t>：</a:t>
            </a:r>
            <a:r>
              <a:rPr lang="en-US" altLang="zh-TW" dirty="0" smtClean="0"/>
              <a:t>sfxadmin@sfxc.edu.hk</a:t>
            </a:r>
          </a:p>
          <a:p>
            <a:pPr>
              <a:buNone/>
            </a:pPr>
            <a:r>
              <a:rPr lang="zh-TW" altLang="en-US" dirty="0" smtClean="0"/>
              <a:t>學校網站</a:t>
            </a:r>
            <a:r>
              <a:rPr lang="en-US" dirty="0" smtClean="0"/>
              <a:t> 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http://www.sfxc.edu.hk</a:t>
            </a:r>
          </a:p>
          <a:p>
            <a:pPr>
              <a:buNone/>
            </a:pPr>
            <a:r>
              <a:rPr lang="zh-TW" altLang="en-US" dirty="0" smtClean="0"/>
              <a:t>辦公時間 ：星期一至五 </a:t>
            </a:r>
            <a:r>
              <a:rPr lang="en-US" altLang="zh-TW" dirty="0" smtClean="0"/>
              <a:t>09:00-17:00</a:t>
            </a:r>
            <a:br>
              <a:rPr lang="en-US" altLang="zh-TW" dirty="0" smtClean="0"/>
            </a:br>
            <a:r>
              <a:rPr lang="zh-TW" altLang="en-US" dirty="0" smtClean="0"/>
              <a:t>                   </a:t>
            </a:r>
            <a:r>
              <a:rPr lang="zh-TW" altLang="en-US" sz="1200" dirty="0" smtClean="0"/>
              <a:t> </a:t>
            </a:r>
            <a:r>
              <a:rPr lang="zh-TW" altLang="en-US" dirty="0" smtClean="0"/>
              <a:t>星期六 </a:t>
            </a:r>
            <a:r>
              <a:rPr lang="en-US" altLang="zh-TW" dirty="0" smtClean="0"/>
              <a:t>	      </a:t>
            </a:r>
            <a:r>
              <a:rPr lang="en-US" altLang="zh-TW" sz="1200" dirty="0" smtClean="0"/>
              <a:t> </a:t>
            </a:r>
            <a:r>
              <a:rPr lang="en-US" altLang="zh-TW" dirty="0" smtClean="0"/>
              <a:t>09:00-12:00</a:t>
            </a:r>
          </a:p>
        </p:txBody>
      </p:sp>
      <p:sp>
        <p:nvSpPr>
          <p:cNvPr id="26628" name="WordArt 5"/>
          <p:cNvSpPr>
            <a:spLocks noChangeArrowheads="1" noChangeShapeType="1" noTextEdit="1"/>
          </p:cNvSpPr>
          <p:nvPr/>
        </p:nvSpPr>
        <p:spPr bwMode="auto">
          <a:xfrm>
            <a:off x="1428750" y="642938"/>
            <a:ext cx="5946775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917"/>
              </a:avLst>
            </a:prstTxWarp>
          </a:bodyPr>
          <a:lstStyle/>
          <a:p>
            <a:pPr algn="ctr"/>
            <a:endParaRPr lang="zh-TW" altLang="en-US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893763"/>
          </a:xfrm>
          <a:solidFill>
            <a:srgbClr val="00CC66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en-US" sz="54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</a:rPr>
              <a:t/>
            </a:r>
            <a:br>
              <a:rPr lang="zh-TW" altLang="en-US" sz="54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</a:rPr>
            </a:br>
            <a:r>
              <a:rPr lang="zh-TW" altLang="en-US" sz="5300" kern="10" dirty="0" smtClean="0">
                <a:ln w="12700">
                  <a:noFill/>
                  <a:round/>
                  <a:headEnd/>
                  <a:tailEnd/>
                </a:ln>
                <a:latin typeface="新細明體" pitchFamily="18" charset="-120"/>
                <a:ea typeface="新細明體" pitchFamily="18" charset="-120"/>
              </a:rPr>
              <a:t>查詢及索取申請表</a:t>
            </a:r>
            <a:r>
              <a:rPr lang="zh-TW" altLang="en-US" sz="5300" dirty="0" smtClean="0"/>
              <a:t>格</a:t>
            </a:r>
            <a:endParaRPr lang="zh-TW" altLang="en-US" sz="5300" dirty="0" smtClean="0">
              <a:solidFill>
                <a:schemeClr val="tx1"/>
              </a:solidFill>
              <a:latin typeface="新細明體" pitchFamily="18" charset="-120"/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~AUT0000"/>
          <p:cNvPicPr>
            <a:picLocks noChangeAspect="1" noChangeArrowheads="1"/>
          </p:cNvPicPr>
          <p:nvPr/>
        </p:nvPicPr>
        <p:blipFill>
          <a:blip r:embed="rId3">
            <a:lum bright="58000" contrast="-70000"/>
            <a:grayscl/>
          </a:blip>
          <a:srcRect/>
          <a:stretch>
            <a:fillRect/>
          </a:stretch>
        </p:blipFill>
        <p:spPr bwMode="auto">
          <a:xfrm>
            <a:off x="1524000" y="1219200"/>
            <a:ext cx="7086600" cy="45481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571472" y="3048000"/>
            <a:ext cx="7500990" cy="79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zh-TW" altLang="en-US" sz="6000" b="1" dirty="0" smtClean="0">
                <a:solidFill>
                  <a:srgbClr val="C00000"/>
                </a:solidFill>
              </a:rPr>
              <a:t>入學要求及申請程序</a:t>
            </a:r>
            <a:endParaRPr lang="en-US" altLang="zh-TW" sz="4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101" name="Picture 18" descr="hp06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029200"/>
            <a:ext cx="2124075" cy="1387475"/>
          </a:xfrm>
          <a:noFill/>
          <a:ln>
            <a:miter lim="800000"/>
            <a:headEnd/>
            <a:tailEnd/>
          </a:ln>
        </p:spPr>
      </p:pic>
      <p:pic>
        <p:nvPicPr>
          <p:cNvPr id="5" name="Picture 12" descr="sfxc_Logo_Col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1111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786563" y="0"/>
            <a:ext cx="2143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3315" name="文字方塊 5"/>
          <p:cNvSpPr txBox="1">
            <a:spLocks noChangeArrowheads="1"/>
          </p:cNvSpPr>
          <p:nvPr/>
        </p:nvSpPr>
        <p:spPr bwMode="auto">
          <a:xfrm>
            <a:off x="0" y="0"/>
            <a:ext cx="9144000" cy="862013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5000" b="1"/>
              <a:t>教育局中學學位分配辦法</a:t>
            </a:r>
            <a:endParaRPr lang="en-US" sz="5000" b="1"/>
          </a:p>
        </p:txBody>
      </p:sp>
      <p:sp>
        <p:nvSpPr>
          <p:cNvPr id="13316" name="矩形 6"/>
          <p:cNvSpPr>
            <a:spLocks noChangeArrowheads="1"/>
          </p:cNvSpPr>
          <p:nvPr/>
        </p:nvSpPr>
        <p:spPr bwMode="auto">
          <a:xfrm>
            <a:off x="428625" y="1000125"/>
            <a:ext cx="80724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000" b="1" dirty="0">
                <a:latin typeface="Times New Roman" pitchFamily="18" charset="0"/>
                <a:cs typeface="Times New Roman" pitchFamily="18" charset="0"/>
              </a:rPr>
              <a:t>兩個階段：</a:t>
            </a:r>
            <a:endParaRPr lang="en-US" altLang="zh-TW" sz="3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en-US" altLang="zh-TW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zh-TW" sz="3000" b="1" dirty="0" smtClean="0">
                <a:latin typeface="Times New Roman" pitchFamily="18" charset="0"/>
                <a:cs typeface="Times New Roman" pitchFamily="18" charset="0"/>
              </a:rPr>
              <a:t>自行</a:t>
            </a:r>
            <a:r>
              <a:rPr lang="zh-TW" altLang="zh-TW" sz="3000" b="1" dirty="0">
                <a:latin typeface="Times New Roman" pitchFamily="18" charset="0"/>
                <a:cs typeface="Times New Roman" pitchFamily="18" charset="0"/>
              </a:rPr>
              <a:t>分配學位</a:t>
            </a:r>
            <a:r>
              <a:rPr lang="en-US" altLang="zh-TW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500" b="1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zh-TW" altLang="zh-CN" sz="2500" b="1" dirty="0">
                <a:latin typeface="Times New Roman" pitchFamily="18" charset="0"/>
                <a:cs typeface="Times New Roman" pitchFamily="18" charset="0"/>
              </a:rPr>
              <a:t>申請日期</a:t>
            </a:r>
            <a:r>
              <a:rPr lang="zh-TW" altLang="en-US" sz="2500" b="1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TW" altLang="zh-CN" sz="2500" b="1" dirty="0">
                <a:latin typeface="Times New Roman" pitchFamily="18" charset="0"/>
                <a:cs typeface="Times New Roman" pitchFamily="18" charset="0"/>
              </a:rPr>
              <a:t>每年1月</a:t>
            </a:r>
            <a:r>
              <a:rPr lang="zh-TW" altLang="en-US" sz="2500" b="1" dirty="0">
                <a:latin typeface="Times New Roman" pitchFamily="18" charset="0"/>
                <a:cs typeface="Times New Roman" pitchFamily="18" charset="0"/>
              </a:rPr>
              <a:t>）</a:t>
            </a:r>
            <a:endParaRPr lang="zh-TW" altLang="zh-CN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en-US" altLang="zh-CN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zh-TW" sz="3000" b="1" dirty="0" smtClean="0">
                <a:latin typeface="Times New Roman" pitchFamily="18" charset="0"/>
                <a:cs typeface="Times New Roman" pitchFamily="18" charset="0"/>
              </a:rPr>
              <a:t>統一</a:t>
            </a:r>
            <a:r>
              <a:rPr lang="zh-CN" altLang="zh-TW" sz="3000" b="1" dirty="0">
                <a:latin typeface="Times New Roman" pitchFamily="18" charset="0"/>
                <a:cs typeface="Times New Roman" pitchFamily="18" charset="0"/>
              </a:rPr>
              <a:t>派</a:t>
            </a:r>
            <a:r>
              <a:rPr lang="zh-CN" altLang="zh-TW" sz="3000" b="1" dirty="0" smtClean="0">
                <a:latin typeface="Times New Roman" pitchFamily="18" charset="0"/>
                <a:cs typeface="Times New Roman" pitchFamily="18" charset="0"/>
              </a:rPr>
              <a:t>位</a:t>
            </a:r>
            <a:r>
              <a:rPr lang="en-US" altLang="zh-CN" sz="3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zh-TW" altLang="en-US" sz="2500" b="1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zh-TW" altLang="en-US" sz="2500" b="1" dirty="0">
                <a:latin typeface="Times New Roman" pitchFamily="18" charset="0"/>
                <a:cs typeface="Times New Roman" pitchFamily="18" charset="0"/>
              </a:rPr>
              <a:t>選校日期：</a:t>
            </a:r>
            <a:r>
              <a:rPr lang="zh-CN" altLang="zh-CN" sz="2500" b="1" dirty="0">
                <a:latin typeface="Times New Roman" pitchFamily="18" charset="0"/>
                <a:cs typeface="Times New Roman" pitchFamily="18" charset="0"/>
              </a:rPr>
              <a:t>每年</a:t>
            </a:r>
            <a:r>
              <a:rPr lang="zh-CN" altLang="zh-CN" sz="2500" b="1" dirty="0" smtClean="0">
                <a:latin typeface="Times New Roman" pitchFamily="18" charset="0"/>
                <a:cs typeface="Times New Roman" pitchFamily="18" charset="0"/>
              </a:rPr>
              <a:t>4月下旬</a:t>
            </a:r>
            <a:r>
              <a:rPr lang="zh-CN" altLang="zh-CN" sz="2500" b="1" dirty="0">
                <a:latin typeface="Times New Roman" pitchFamily="18" charset="0"/>
                <a:cs typeface="Times New Roman" pitchFamily="18" charset="0"/>
              </a:rPr>
              <a:t>至5月初</a:t>
            </a:r>
            <a:r>
              <a:rPr lang="zh-TW" altLang="en-US" sz="2500" b="1" dirty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TW" sz="2500" dirty="0">
              <a:latin typeface="新細明體" pitchFamily="18" charset="-120"/>
            </a:endParaRPr>
          </a:p>
          <a:p>
            <a:endParaRPr lang="en-US" dirty="0"/>
          </a:p>
        </p:txBody>
      </p:sp>
      <p:sp>
        <p:nvSpPr>
          <p:cNvPr id="13317" name="Rectangle 16"/>
          <p:cNvSpPr>
            <a:spLocks noChangeArrowheads="1"/>
          </p:cNvSpPr>
          <p:nvPr/>
        </p:nvSpPr>
        <p:spPr bwMode="auto">
          <a:xfrm>
            <a:off x="428625" y="2643188"/>
            <a:ext cx="321468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3000" b="1">
                <a:latin typeface="Times New Roman" pitchFamily="18" charset="0"/>
                <a:cs typeface="Times New Roman" pitchFamily="18" charset="0"/>
              </a:rPr>
              <a:t>學位的百分比：</a:t>
            </a:r>
          </a:p>
        </p:txBody>
      </p:sp>
      <p:grpSp>
        <p:nvGrpSpPr>
          <p:cNvPr id="2" name="群組 9"/>
          <p:cNvGrpSpPr>
            <a:grpSpLocks/>
          </p:cNvGrpSpPr>
          <p:nvPr/>
        </p:nvGrpSpPr>
        <p:grpSpPr bwMode="auto">
          <a:xfrm>
            <a:off x="1187450" y="2997200"/>
            <a:ext cx="5572125" cy="3643313"/>
            <a:chOff x="611410" y="952500"/>
            <a:chExt cx="8278586" cy="5861050"/>
          </a:xfrm>
        </p:grpSpPr>
        <p:sp>
          <p:nvSpPr>
            <p:cNvPr id="13320" name="Arc 3"/>
            <p:cNvSpPr>
              <a:spLocks/>
            </p:cNvSpPr>
            <p:nvPr/>
          </p:nvSpPr>
          <p:spPr bwMode="auto">
            <a:xfrm>
              <a:off x="5235575" y="1084263"/>
              <a:ext cx="2460625" cy="3211512"/>
            </a:xfrm>
            <a:custGeom>
              <a:avLst/>
              <a:gdLst>
                <a:gd name="T0" fmla="*/ 0 w 21614"/>
                <a:gd name="T1" fmla="*/ 0 h 28207"/>
                <a:gd name="T2" fmla="*/ 2147483647 w 21614"/>
                <a:gd name="T3" fmla="*/ 2147483647 h 28207"/>
                <a:gd name="T4" fmla="*/ 2147483647 w 21614"/>
                <a:gd name="T5" fmla="*/ 2147483647 h 28207"/>
                <a:gd name="T6" fmla="*/ 0 60000 65536"/>
                <a:gd name="T7" fmla="*/ 0 60000 65536"/>
                <a:gd name="T8" fmla="*/ 0 60000 65536"/>
                <a:gd name="T9" fmla="*/ 0 w 21614"/>
                <a:gd name="T10" fmla="*/ 0 h 28207"/>
                <a:gd name="T11" fmla="*/ 21614 w 21614"/>
                <a:gd name="T12" fmla="*/ 28207 h 28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14" h="28207" fill="none" extrusionOk="0">
                  <a:moveTo>
                    <a:pt x="0" y="0"/>
                  </a:moveTo>
                  <a:cubicBezTo>
                    <a:pt x="4" y="0"/>
                    <a:pt x="9" y="-1"/>
                    <a:pt x="14" y="0"/>
                  </a:cubicBezTo>
                  <a:cubicBezTo>
                    <a:pt x="11943" y="0"/>
                    <a:pt x="21614" y="9670"/>
                    <a:pt x="21614" y="21600"/>
                  </a:cubicBezTo>
                  <a:cubicBezTo>
                    <a:pt x="21614" y="23842"/>
                    <a:pt x="21264" y="26071"/>
                    <a:pt x="20578" y="28206"/>
                  </a:cubicBezTo>
                </a:path>
                <a:path w="21614" h="28207" stroke="0" extrusionOk="0">
                  <a:moveTo>
                    <a:pt x="0" y="0"/>
                  </a:moveTo>
                  <a:cubicBezTo>
                    <a:pt x="4" y="0"/>
                    <a:pt x="9" y="-1"/>
                    <a:pt x="14" y="0"/>
                  </a:cubicBezTo>
                  <a:cubicBezTo>
                    <a:pt x="11943" y="0"/>
                    <a:pt x="21614" y="9670"/>
                    <a:pt x="21614" y="21600"/>
                  </a:cubicBezTo>
                  <a:cubicBezTo>
                    <a:pt x="21614" y="23842"/>
                    <a:pt x="21264" y="26071"/>
                    <a:pt x="20578" y="28206"/>
                  </a:cubicBezTo>
                  <a:lnTo>
                    <a:pt x="14" y="21600"/>
                  </a:lnTo>
                  <a:close/>
                </a:path>
              </a:pathLst>
            </a:custGeom>
            <a:solidFill>
              <a:schemeClr val="tx2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1" name="Arc 5" descr="菱形外框線"/>
            <p:cNvSpPr>
              <a:spLocks/>
            </p:cNvSpPr>
            <p:nvPr/>
          </p:nvSpPr>
          <p:spPr bwMode="auto">
            <a:xfrm>
              <a:off x="3825875" y="952500"/>
              <a:ext cx="752475" cy="2459038"/>
            </a:xfrm>
            <a:custGeom>
              <a:avLst/>
              <a:gdLst>
                <a:gd name="T0" fmla="*/ 0 w 6603"/>
                <a:gd name="T1" fmla="*/ 2147483647 h 21600"/>
                <a:gd name="T2" fmla="*/ 2147483647 w 6603"/>
                <a:gd name="T3" fmla="*/ 0 h 21600"/>
                <a:gd name="T4" fmla="*/ 2147483647 w 6603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6603"/>
                <a:gd name="T10" fmla="*/ 0 h 21600"/>
                <a:gd name="T11" fmla="*/ 6603 w 660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03" h="21600" fill="none" extrusionOk="0">
                  <a:moveTo>
                    <a:pt x="-1" y="1033"/>
                  </a:moveTo>
                  <a:cubicBezTo>
                    <a:pt x="2134" y="348"/>
                    <a:pt x="4361" y="0"/>
                    <a:pt x="6602" y="0"/>
                  </a:cubicBezTo>
                </a:path>
                <a:path w="6603" h="21600" stroke="0" extrusionOk="0">
                  <a:moveTo>
                    <a:pt x="-1" y="1033"/>
                  </a:moveTo>
                  <a:cubicBezTo>
                    <a:pt x="2134" y="348"/>
                    <a:pt x="4361" y="0"/>
                    <a:pt x="6602" y="0"/>
                  </a:cubicBezTo>
                  <a:lnTo>
                    <a:pt x="6603" y="21600"/>
                  </a:lnTo>
                  <a:close/>
                </a:path>
              </a:pathLst>
            </a:custGeom>
            <a:pattFill prst="openDmnd">
              <a:fgClr>
                <a:srgbClr val="FF8080"/>
              </a:fgClr>
              <a:bgClr>
                <a:srgbClr val="FFFFFF"/>
              </a:bgClr>
            </a:patt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" name="群組 15"/>
            <p:cNvGrpSpPr>
              <a:grpSpLocks/>
            </p:cNvGrpSpPr>
            <p:nvPr/>
          </p:nvGrpSpPr>
          <p:grpSpPr bwMode="auto">
            <a:xfrm>
              <a:off x="611410" y="1092200"/>
              <a:ext cx="8278586" cy="5721350"/>
              <a:chOff x="611410" y="1092200"/>
              <a:chExt cx="8278586" cy="5721350"/>
            </a:xfrm>
          </p:grpSpPr>
          <p:sp>
            <p:nvSpPr>
              <p:cNvPr id="13323" name="Arc 4"/>
              <p:cNvSpPr>
                <a:spLocks/>
              </p:cNvSpPr>
              <p:nvPr/>
            </p:nvSpPr>
            <p:spPr bwMode="auto">
              <a:xfrm>
                <a:off x="1760534" y="2014538"/>
                <a:ext cx="4800600" cy="4799012"/>
              </a:xfrm>
              <a:custGeom>
                <a:avLst/>
                <a:gdLst>
                  <a:gd name="T0" fmla="*/ 2147483647 w 42163"/>
                  <a:gd name="T1" fmla="*/ 2147483647 h 42166"/>
                  <a:gd name="T2" fmla="*/ 2147483647 w 42163"/>
                  <a:gd name="T3" fmla="*/ 0 h 42166"/>
                  <a:gd name="T4" fmla="*/ 2147483647 w 42163"/>
                  <a:gd name="T5" fmla="*/ 2147483647 h 42166"/>
                  <a:gd name="T6" fmla="*/ 0 60000 65536"/>
                  <a:gd name="T7" fmla="*/ 0 60000 65536"/>
                  <a:gd name="T8" fmla="*/ 0 60000 65536"/>
                  <a:gd name="T9" fmla="*/ 0 w 42163"/>
                  <a:gd name="T10" fmla="*/ 0 h 42166"/>
                  <a:gd name="T11" fmla="*/ 42163 w 42163"/>
                  <a:gd name="T12" fmla="*/ 42166 h 421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163" h="42166" fill="none" extrusionOk="0">
                    <a:moveTo>
                      <a:pt x="42163" y="27177"/>
                    </a:moveTo>
                    <a:cubicBezTo>
                      <a:pt x="39291" y="36109"/>
                      <a:pt x="30982" y="42165"/>
                      <a:pt x="21600" y="42166"/>
                    </a:cubicBezTo>
                    <a:cubicBezTo>
                      <a:pt x="9670" y="42166"/>
                      <a:pt x="0" y="32495"/>
                      <a:pt x="0" y="20566"/>
                    </a:cubicBezTo>
                    <a:cubicBezTo>
                      <a:pt x="-1" y="11180"/>
                      <a:pt x="6060" y="2869"/>
                      <a:pt x="14996" y="-1"/>
                    </a:cubicBezTo>
                  </a:path>
                  <a:path w="42163" h="42166" stroke="0" extrusionOk="0">
                    <a:moveTo>
                      <a:pt x="42163" y="27177"/>
                    </a:moveTo>
                    <a:cubicBezTo>
                      <a:pt x="39291" y="36109"/>
                      <a:pt x="30982" y="42165"/>
                      <a:pt x="21600" y="42166"/>
                    </a:cubicBezTo>
                    <a:cubicBezTo>
                      <a:pt x="9670" y="42166"/>
                      <a:pt x="0" y="32495"/>
                      <a:pt x="0" y="20566"/>
                    </a:cubicBezTo>
                    <a:cubicBezTo>
                      <a:pt x="-1" y="11180"/>
                      <a:pt x="6060" y="2869"/>
                      <a:pt x="14996" y="-1"/>
                    </a:cubicBezTo>
                    <a:lnTo>
                      <a:pt x="21600" y="20566"/>
                    </a:lnTo>
                    <a:close/>
                  </a:path>
                </a:pathLst>
              </a:custGeom>
              <a:solidFill>
                <a:srgbClr val="FFFF00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324" name="Rectangle 6"/>
              <p:cNvSpPr>
                <a:spLocks noChangeArrowheads="1"/>
              </p:cNvSpPr>
              <p:nvPr/>
            </p:nvSpPr>
            <p:spPr bwMode="auto">
              <a:xfrm>
                <a:off x="4443409" y="2314575"/>
                <a:ext cx="2541587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zh-TW"/>
              </a:p>
            </p:txBody>
          </p:sp>
          <p:sp>
            <p:nvSpPr>
              <p:cNvPr id="13325" name="Rectangle 7"/>
              <p:cNvSpPr>
                <a:spLocks noChangeArrowheads="1"/>
              </p:cNvSpPr>
              <p:nvPr/>
            </p:nvSpPr>
            <p:spPr bwMode="auto">
              <a:xfrm>
                <a:off x="5538467" y="1666889"/>
                <a:ext cx="1336081" cy="866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zh-TW" sz="3500">
                    <a:solidFill>
                      <a:srgbClr val="FF0000"/>
                    </a:solidFill>
                    <a:latin typeface="Arial Unicode MS" pitchFamily="34" charset="-120"/>
                  </a:rPr>
                  <a:t>30%</a:t>
                </a:r>
              </a:p>
            </p:txBody>
          </p:sp>
          <p:sp>
            <p:nvSpPr>
              <p:cNvPr id="13326" name="Rectangle 9"/>
              <p:cNvSpPr>
                <a:spLocks noChangeArrowheads="1"/>
              </p:cNvSpPr>
              <p:nvPr/>
            </p:nvSpPr>
            <p:spPr bwMode="auto">
              <a:xfrm>
                <a:off x="3583210" y="5089483"/>
                <a:ext cx="2288722" cy="990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GB" sz="4000" dirty="0" smtClean="0">
                    <a:solidFill>
                      <a:srgbClr val="FF0000"/>
                    </a:solidFill>
                    <a:latin typeface="Arial Unicode MS" pitchFamily="34" charset="-120"/>
                  </a:rPr>
                  <a:t>約</a:t>
                </a:r>
                <a:r>
                  <a:rPr lang="en-GB" altLang="zh-TW" sz="4000" dirty="0" smtClean="0">
                    <a:solidFill>
                      <a:srgbClr val="FF0000"/>
                    </a:solidFill>
                    <a:latin typeface="Arial Unicode MS" pitchFamily="34" charset="-120"/>
                  </a:rPr>
                  <a:t>65</a:t>
                </a:r>
                <a:r>
                  <a:rPr lang="en-GB" altLang="zh-TW" sz="4000" dirty="0">
                    <a:solidFill>
                      <a:srgbClr val="FF0000"/>
                    </a:solidFill>
                    <a:latin typeface="Arial Unicode MS" pitchFamily="34" charset="-120"/>
                  </a:rPr>
                  <a:t>%</a:t>
                </a:r>
              </a:p>
            </p:txBody>
          </p:sp>
          <p:sp>
            <p:nvSpPr>
              <p:cNvPr id="13327" name="Rectangle 12"/>
              <p:cNvSpPr>
                <a:spLocks noChangeArrowheads="1"/>
              </p:cNvSpPr>
              <p:nvPr/>
            </p:nvSpPr>
            <p:spPr bwMode="auto">
              <a:xfrm>
                <a:off x="3903976" y="1092200"/>
                <a:ext cx="422184" cy="1619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GB" altLang="zh-TW" sz="3300">
                    <a:solidFill>
                      <a:schemeClr val="bg1"/>
                    </a:solidFill>
                    <a:latin typeface="Arial Unicode MS" pitchFamily="34" charset="-120"/>
                  </a:rPr>
                  <a:t>5%</a:t>
                </a:r>
                <a:endParaRPr lang="en-GB" altLang="zh-TW" sz="2400">
                  <a:solidFill>
                    <a:schemeClr val="bg1"/>
                  </a:solidFill>
                  <a:latin typeface="Arial Unicode MS" pitchFamily="34" charset="-120"/>
                </a:endParaRPr>
              </a:p>
            </p:txBody>
          </p:sp>
          <p:sp>
            <p:nvSpPr>
              <p:cNvPr id="13328" name="AutoShape 13"/>
              <p:cNvSpPr>
                <a:spLocks/>
              </p:cNvSpPr>
              <p:nvPr/>
            </p:nvSpPr>
            <p:spPr bwMode="auto">
              <a:xfrm>
                <a:off x="5513383" y="2565400"/>
                <a:ext cx="3376613" cy="805593"/>
              </a:xfrm>
              <a:prstGeom prst="borderCallout2">
                <a:avLst>
                  <a:gd name="adj1" fmla="val 18750"/>
                  <a:gd name="adj2" fmla="val -2255"/>
                  <a:gd name="adj3" fmla="val 18750"/>
                  <a:gd name="adj4" fmla="val -2255"/>
                  <a:gd name="adj5" fmla="val -54690"/>
                  <a:gd name="adj6" fmla="val -2917"/>
                </a:avLst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GB" sz="2500" b="1" dirty="0">
                    <a:solidFill>
                      <a:srgbClr val="FF0000"/>
                    </a:solidFill>
                    <a:latin typeface="Arial Unicode MS" pitchFamily="34" charset="-120"/>
                  </a:rPr>
                  <a:t>自行分配學位</a:t>
                </a:r>
                <a:r>
                  <a:rPr lang="en-GB" altLang="zh-TW" sz="2500" b="1" dirty="0" smtClean="0">
                    <a:solidFill>
                      <a:srgbClr val="FF0000"/>
                    </a:solidFill>
                    <a:latin typeface="Arial Unicode MS" pitchFamily="34" charset="-120"/>
                  </a:rPr>
                  <a:t>(</a:t>
                </a:r>
                <a:r>
                  <a:rPr lang="en-US" altLang="zh-TW" sz="2500" b="1" dirty="0" smtClean="0">
                    <a:solidFill>
                      <a:srgbClr val="FF0000"/>
                    </a:solidFill>
                    <a:latin typeface="Arial Unicode MS" pitchFamily="34" charset="-120"/>
                  </a:rPr>
                  <a:t>38</a:t>
                </a:r>
                <a:r>
                  <a:rPr lang="en-GB" altLang="zh-TW" sz="2500" b="1" dirty="0" smtClean="0">
                    <a:solidFill>
                      <a:srgbClr val="FF0000"/>
                    </a:solidFill>
                    <a:latin typeface="Arial Unicode MS" pitchFamily="34" charset="-120"/>
                  </a:rPr>
                  <a:t>)</a:t>
                </a:r>
                <a:endParaRPr lang="en-GB" altLang="zh-TW" sz="2500" b="1" dirty="0">
                  <a:solidFill>
                    <a:srgbClr val="FF0000"/>
                  </a:solidFill>
                  <a:latin typeface="Arial Unicode MS" pitchFamily="34" charset="-120"/>
                </a:endParaRPr>
              </a:p>
            </p:txBody>
          </p:sp>
          <p:sp>
            <p:nvSpPr>
              <p:cNvPr id="13329" name="AutoShape 14"/>
              <p:cNvSpPr>
                <a:spLocks/>
              </p:cNvSpPr>
              <p:nvPr/>
            </p:nvSpPr>
            <p:spPr bwMode="auto">
              <a:xfrm>
                <a:off x="611410" y="3480810"/>
                <a:ext cx="2808285" cy="694645"/>
              </a:xfrm>
              <a:prstGeom prst="borderCallout3">
                <a:avLst>
                  <a:gd name="adj1" fmla="val 123074"/>
                  <a:gd name="adj2" fmla="val 39824"/>
                  <a:gd name="adj3" fmla="val 102903"/>
                  <a:gd name="adj4" fmla="val 37648"/>
                  <a:gd name="adj5" fmla="val 104343"/>
                  <a:gd name="adj6" fmla="val 36815"/>
                  <a:gd name="adj7" fmla="val 271440"/>
                  <a:gd name="adj8" fmla="val 99833"/>
                </a:avLst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GB" sz="2500" b="1" dirty="0">
                    <a:solidFill>
                      <a:srgbClr val="FF0000"/>
                    </a:solidFill>
                    <a:latin typeface="Arial Unicode MS" pitchFamily="34" charset="-120"/>
                  </a:rPr>
                  <a:t>統一派</a:t>
                </a:r>
                <a:r>
                  <a:rPr lang="zh-TW" altLang="en-GB" sz="2500" b="1" dirty="0" smtClean="0">
                    <a:solidFill>
                      <a:srgbClr val="FF0000"/>
                    </a:solidFill>
                    <a:latin typeface="Arial Unicode MS" pitchFamily="34" charset="-120"/>
                  </a:rPr>
                  <a:t>位</a:t>
                </a:r>
                <a:r>
                  <a:rPr lang="en-GB" altLang="zh-TW" sz="2500" b="1" dirty="0" smtClean="0">
                    <a:solidFill>
                      <a:srgbClr val="FF0000"/>
                    </a:solidFill>
                    <a:latin typeface="Arial Unicode MS" pitchFamily="34" charset="-120"/>
                  </a:rPr>
                  <a:t>(8</a:t>
                </a:r>
                <a:r>
                  <a:rPr lang="en-US" altLang="zh-TW" sz="2500" b="1" dirty="0" smtClean="0">
                    <a:solidFill>
                      <a:srgbClr val="FF0000"/>
                    </a:solidFill>
                    <a:latin typeface="Arial Unicode MS" pitchFamily="34" charset="-120"/>
                  </a:rPr>
                  <a:t>2</a:t>
                </a:r>
                <a:r>
                  <a:rPr lang="en-GB" altLang="zh-TW" sz="2500" b="1" dirty="0" smtClean="0">
                    <a:solidFill>
                      <a:srgbClr val="FF0000"/>
                    </a:solidFill>
                    <a:latin typeface="Arial Unicode MS" pitchFamily="34" charset="-120"/>
                  </a:rPr>
                  <a:t>)</a:t>
                </a:r>
                <a:endParaRPr lang="en-GB" altLang="zh-TW" sz="2500" b="1" dirty="0">
                  <a:solidFill>
                    <a:srgbClr val="FF0000"/>
                  </a:solidFill>
                  <a:latin typeface="Arial Unicode MS" pitchFamily="34" charset="-120"/>
                </a:endParaRPr>
              </a:p>
            </p:txBody>
          </p:sp>
          <p:sp>
            <p:nvSpPr>
              <p:cNvPr id="13330" name="AutoShape 15"/>
              <p:cNvSpPr>
                <a:spLocks/>
              </p:cNvSpPr>
              <p:nvPr/>
            </p:nvSpPr>
            <p:spPr bwMode="auto">
              <a:xfrm>
                <a:off x="929816" y="1297269"/>
                <a:ext cx="2513013" cy="694643"/>
              </a:xfrm>
              <a:prstGeom prst="borderCallout3">
                <a:avLst>
                  <a:gd name="adj1" fmla="val 42417"/>
                  <a:gd name="adj2" fmla="val 102440"/>
                  <a:gd name="adj3" fmla="val 37685"/>
                  <a:gd name="adj4" fmla="val 136194"/>
                  <a:gd name="adj5" fmla="val 32551"/>
                  <a:gd name="adj6" fmla="val 134333"/>
                  <a:gd name="adj7" fmla="val 88954"/>
                  <a:gd name="adj8" fmla="val 128644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GB" sz="2000" dirty="0">
                    <a:solidFill>
                      <a:schemeClr val="accent2"/>
                    </a:solidFill>
                    <a:latin typeface="Arial Unicode MS" pitchFamily="34" charset="-120"/>
                  </a:rPr>
                  <a:t>重讀生學位</a:t>
                </a:r>
                <a:r>
                  <a:rPr lang="en-GB" altLang="zh-TW" sz="2000" dirty="0">
                    <a:solidFill>
                      <a:schemeClr val="accent2"/>
                    </a:solidFill>
                    <a:latin typeface="Arial Unicode MS" pitchFamily="34" charset="-120"/>
                  </a:rPr>
                  <a:t>(8)</a:t>
                </a:r>
              </a:p>
            </p:txBody>
          </p:sp>
        </p:grpSp>
      </p:grpSp>
      <p:sp>
        <p:nvSpPr>
          <p:cNvPr id="22" name="文字方塊 21"/>
          <p:cNvSpPr txBox="1"/>
          <p:nvPr/>
        </p:nvSpPr>
        <p:spPr>
          <a:xfrm>
            <a:off x="3214688" y="3571875"/>
            <a:ext cx="8572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GB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0"/>
              </a:rPr>
              <a:t>約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5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%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3746500"/>
            <a:ext cx="9144000" cy="1606550"/>
          </a:xfrm>
          <a:prstGeom prst="rect">
            <a:avLst/>
          </a:prstGeom>
          <a:solidFill>
            <a:srgbClr val="FFFF66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TW">
              <a:latin typeface="Arial Unicode MS" pitchFamily="34" charset="-12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2090738"/>
            <a:ext cx="9144000" cy="1655762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TW">
              <a:latin typeface="Arial Unicode MS" pitchFamily="34" charset="-12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322263" y="4186238"/>
            <a:ext cx="2573337" cy="136048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508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179388" indent="-179388">
              <a:lnSpc>
                <a:spcPct val="96000"/>
              </a:lnSpc>
              <a:spcBef>
                <a:spcPct val="60000"/>
              </a:spcBef>
              <a:buFontTx/>
              <a:buChar char="•"/>
            </a:pPr>
            <a:r>
              <a:rPr lang="zh-TW" altLang="en-US" sz="1400" dirty="0">
                <a:latin typeface="Arial Unicode MS" pitchFamily="34" charset="-120"/>
              </a:rPr>
              <a:t>選校日期為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</a:rPr>
              <a:t>2016</a:t>
            </a:r>
            <a:r>
              <a:rPr lang="zh-CN" altLang="en-US" sz="1400" dirty="0" smtClean="0">
                <a:solidFill>
                  <a:srgbClr val="FF0000"/>
                </a:solidFill>
                <a:latin typeface="Arial Unicode MS" pitchFamily="34" charset="-120"/>
              </a:rPr>
              <a:t>年</a:t>
            </a:r>
            <a:r>
              <a:rPr lang="en-US" altLang="zh-CN" sz="1400" dirty="0" smtClean="0">
                <a:solidFill>
                  <a:srgbClr val="FF0000"/>
                </a:solidFill>
                <a:latin typeface="Arial Unicode MS" pitchFamily="34" charset="-120"/>
              </a:rPr>
              <a:t>4</a:t>
            </a:r>
            <a:r>
              <a:rPr lang="zh-CN" altLang="en-US" sz="1400" dirty="0" smtClean="0">
                <a:solidFill>
                  <a:srgbClr val="FF0000"/>
                </a:solidFill>
                <a:latin typeface="Arial Unicode MS" pitchFamily="34" charset="-120"/>
              </a:rPr>
              <a:t>月</a:t>
            </a:r>
            <a:r>
              <a:rPr lang="zh-TW" altLang="en-US" sz="1400" dirty="0" smtClean="0">
                <a:solidFill>
                  <a:srgbClr val="FF0000"/>
                </a:solidFill>
                <a:latin typeface="Arial Unicode MS" pitchFamily="34" charset="-120"/>
              </a:rPr>
              <a:t>中</a:t>
            </a:r>
            <a:r>
              <a:rPr lang="zh-CN" altLang="en-US" sz="1400" dirty="0" smtClean="0">
                <a:solidFill>
                  <a:srgbClr val="FF0000"/>
                </a:solidFill>
                <a:latin typeface="Arial Unicode MS" pitchFamily="34" charset="-120"/>
              </a:rPr>
              <a:t>旬</a:t>
            </a:r>
            <a:r>
              <a:rPr lang="zh-CN" altLang="en-US" sz="1400" dirty="0">
                <a:solidFill>
                  <a:srgbClr val="FF0000"/>
                </a:solidFill>
                <a:latin typeface="Arial Unicode MS" pitchFamily="34" charset="-120"/>
              </a:rPr>
              <a:t>至</a:t>
            </a:r>
            <a:r>
              <a:rPr lang="en-US" altLang="zh-CN" sz="1400" dirty="0">
                <a:solidFill>
                  <a:srgbClr val="FF0000"/>
                </a:solidFill>
                <a:latin typeface="Arial Unicode MS" pitchFamily="34" charset="-120"/>
              </a:rPr>
              <a:t>5</a:t>
            </a:r>
            <a:r>
              <a:rPr lang="zh-CN" altLang="en-US" sz="1400" dirty="0">
                <a:solidFill>
                  <a:srgbClr val="FF0000"/>
                </a:solidFill>
                <a:latin typeface="Arial Unicode MS" pitchFamily="34" charset="-120"/>
              </a:rPr>
              <a:t>月初</a:t>
            </a:r>
          </a:p>
          <a:p>
            <a:pPr marL="179388" indent="-179388">
              <a:lnSpc>
                <a:spcPct val="96000"/>
              </a:lnSpc>
              <a:spcBef>
                <a:spcPct val="60000"/>
              </a:spcBef>
              <a:buFontTx/>
              <a:buChar char="•"/>
            </a:pPr>
            <a:r>
              <a:rPr lang="zh-TW" altLang="en-US" sz="1400" dirty="0">
                <a:latin typeface="Arial Unicode MS" pitchFamily="34" charset="-120"/>
              </a:rPr>
              <a:t>根據學生的派位組別、家長選校意願及隨機編號分配學位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411538" y="2349500"/>
            <a:ext cx="32766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040313" y="409575"/>
            <a:ext cx="1587" cy="39687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5703888" y="2665413"/>
            <a:ext cx="1908175" cy="431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1270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12000"/>
              </a:lnSpc>
              <a:spcBef>
                <a:spcPts val="300"/>
              </a:spcBef>
            </a:pPr>
            <a:r>
              <a:rPr lang="zh-TW" altLang="en-US" sz="1400" dirty="0">
                <a:solidFill>
                  <a:schemeClr val="tx2"/>
                </a:solidFill>
                <a:latin typeface="Arial Unicode MS" pitchFamily="34" charset="-120"/>
              </a:rPr>
              <a:t>不申請自行分配學位</a:t>
            </a:r>
          </a:p>
          <a:p>
            <a:endParaRPr lang="zh-TW" altLang="en-US" sz="1400" dirty="0">
              <a:solidFill>
                <a:srgbClr val="FFFFFF"/>
              </a:solidFill>
              <a:latin typeface="Arial Unicode MS" pitchFamily="34" charset="-120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5033963" y="1190625"/>
            <a:ext cx="1587" cy="4318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5033963" y="1819275"/>
            <a:ext cx="1587" cy="50323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440113" y="2349500"/>
            <a:ext cx="1587" cy="28733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6672263" y="2336800"/>
            <a:ext cx="1587" cy="28733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3402013" y="3465513"/>
            <a:ext cx="32766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653213" y="3117850"/>
            <a:ext cx="1587" cy="360363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3422650" y="3128963"/>
            <a:ext cx="1588" cy="35877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5011738" y="3478213"/>
            <a:ext cx="3175" cy="28733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5011738" y="4435475"/>
            <a:ext cx="3175" cy="468313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5003800" y="5251450"/>
            <a:ext cx="1588" cy="46672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2049463" y="2882900"/>
            <a:ext cx="501650" cy="0"/>
          </a:xfrm>
          <a:prstGeom prst="line">
            <a:avLst/>
          </a:prstGeom>
          <a:noFill/>
          <a:ln w="508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2951163" y="5110163"/>
            <a:ext cx="1222375" cy="0"/>
          </a:xfrm>
          <a:prstGeom prst="line">
            <a:avLst/>
          </a:prstGeom>
          <a:noFill/>
          <a:ln w="508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5745163" y="1203325"/>
            <a:ext cx="0" cy="228600"/>
          </a:xfrm>
          <a:prstGeom prst="line">
            <a:avLst/>
          </a:prstGeom>
          <a:noFill/>
          <a:ln w="508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5719763" y="1443038"/>
            <a:ext cx="936625" cy="0"/>
          </a:xfrm>
          <a:prstGeom prst="line">
            <a:avLst/>
          </a:prstGeom>
          <a:noFill/>
          <a:ln w="508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101600" y="1227138"/>
            <a:ext cx="2093913" cy="252253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508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179388" indent="-179388">
              <a:lnSpc>
                <a:spcPct val="96000"/>
              </a:lnSpc>
              <a:spcBef>
                <a:spcPct val="60000"/>
              </a:spcBef>
              <a:buFontTx/>
              <a:buChar char="•"/>
            </a:pPr>
            <a:r>
              <a:rPr lang="zh-TW" altLang="en-US" sz="1400" dirty="0">
                <a:latin typeface="Arial Unicode MS" pitchFamily="34" charset="-120"/>
              </a:rPr>
              <a:t>申請日期為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</a:rPr>
              <a:t>2016</a:t>
            </a:r>
            <a:r>
              <a:rPr lang="zh-CN" altLang="en-US" sz="1400" dirty="0" smtClean="0">
                <a:solidFill>
                  <a:srgbClr val="FF0000"/>
                </a:solidFill>
                <a:latin typeface="Arial Unicode MS" pitchFamily="34" charset="-120"/>
              </a:rPr>
              <a:t>年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  <a:latin typeface="Arial Unicode MS" pitchFamily="34" charset="-120"/>
              </a:rPr>
              <a:t>月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</a:rPr>
              <a:t>4</a:t>
            </a:r>
            <a:r>
              <a:rPr lang="zh-TW" altLang="en-US" sz="1400" dirty="0" smtClean="0">
                <a:solidFill>
                  <a:srgbClr val="FF0000"/>
                </a:solidFill>
                <a:latin typeface="Arial Unicode MS" pitchFamily="34" charset="-120"/>
              </a:rPr>
              <a:t>日</a:t>
            </a:r>
            <a:r>
              <a:rPr lang="zh-TW" altLang="en-US" sz="1400" dirty="0">
                <a:solidFill>
                  <a:srgbClr val="FF0000"/>
                </a:solidFill>
                <a:latin typeface="Arial Unicode MS" pitchFamily="34" charset="-120"/>
              </a:rPr>
              <a:t>至</a:t>
            </a:r>
            <a:r>
              <a:rPr lang="en-US" altLang="zh-TW" sz="1400" dirty="0">
                <a:solidFill>
                  <a:srgbClr val="FF0000"/>
                </a:solidFill>
                <a:latin typeface="Arial Unicode MS" pitchFamily="34" charset="-120"/>
              </a:rPr>
              <a:t>1</a:t>
            </a:r>
            <a:r>
              <a:rPr lang="zh-TW" altLang="en-US" sz="1400" dirty="0">
                <a:solidFill>
                  <a:srgbClr val="FF0000"/>
                </a:solidFill>
                <a:latin typeface="Arial Unicode MS" pitchFamily="34" charset="-120"/>
              </a:rPr>
              <a:t>月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</a:rPr>
              <a:t>20</a:t>
            </a:r>
            <a:r>
              <a:rPr lang="zh-TW" altLang="en-US" sz="1400" dirty="0" smtClean="0">
                <a:solidFill>
                  <a:srgbClr val="FF0000"/>
                </a:solidFill>
                <a:latin typeface="Arial Unicode MS" pitchFamily="34" charset="-120"/>
              </a:rPr>
              <a:t>日</a:t>
            </a:r>
            <a:endParaRPr lang="zh-CN" altLang="en-US" sz="1400" dirty="0">
              <a:solidFill>
                <a:srgbClr val="FF0000"/>
              </a:solidFill>
              <a:latin typeface="Arial Unicode MS" pitchFamily="34" charset="-120"/>
            </a:endParaRPr>
          </a:p>
          <a:p>
            <a:pPr marL="179388" indent="-179388">
              <a:lnSpc>
                <a:spcPct val="96000"/>
              </a:lnSpc>
              <a:spcBef>
                <a:spcPct val="60000"/>
              </a:spcBef>
              <a:buFontTx/>
              <a:buChar char="•"/>
            </a:pPr>
            <a:r>
              <a:rPr lang="zh-TW" altLang="en-US" sz="1400" dirty="0">
                <a:latin typeface="Arial Unicode MS" pitchFamily="34" charset="-120"/>
              </a:rPr>
              <a:t>中學預留最多</a:t>
            </a:r>
            <a:r>
              <a:rPr lang="en-US" altLang="zh-TW" sz="1400" dirty="0">
                <a:latin typeface="Arial Unicode MS" pitchFamily="34" charset="-120"/>
              </a:rPr>
              <a:t>30%</a:t>
            </a:r>
            <a:r>
              <a:rPr lang="zh-TW" altLang="en-US" sz="1400" dirty="0">
                <a:latin typeface="Arial Unicode MS" pitchFamily="34" charset="-120"/>
              </a:rPr>
              <a:t>的中一學位，自行取錄學生</a:t>
            </a:r>
          </a:p>
          <a:p>
            <a:pPr marL="179388" indent="-179388">
              <a:lnSpc>
                <a:spcPct val="96000"/>
              </a:lnSpc>
              <a:spcBef>
                <a:spcPct val="60000"/>
              </a:spcBef>
              <a:buFontTx/>
              <a:buChar char="•"/>
            </a:pPr>
            <a:r>
              <a:rPr lang="zh-TW" altLang="en-US" sz="1400" dirty="0">
                <a:latin typeface="Arial Unicode MS" pitchFamily="34" charset="-120"/>
              </a:rPr>
              <a:t>申請不受地區限制，但學生只可以向不多於兩所參加派位的中學申請</a:t>
            </a:r>
            <a:endParaRPr lang="zh-CN" altLang="en-US" sz="1400" dirty="0">
              <a:latin typeface="Arial Unicode MS" pitchFamily="34" charset="-120"/>
            </a:endParaRPr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2481263" y="2690813"/>
            <a:ext cx="1906587" cy="431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1270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12000"/>
              </a:lnSpc>
              <a:spcBef>
                <a:spcPts val="300"/>
              </a:spcBef>
            </a:pPr>
            <a:r>
              <a:rPr lang="zh-TW" altLang="en-US" sz="1400" dirty="0">
                <a:solidFill>
                  <a:schemeClr val="tx2"/>
                </a:solidFill>
                <a:latin typeface="Arial Unicode MS" pitchFamily="34" charset="-120"/>
              </a:rPr>
              <a:t>申請自行分配學位</a:t>
            </a:r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>
            <a:off x="3903663" y="1631950"/>
            <a:ext cx="2339975" cy="431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1270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12000"/>
              </a:lnSpc>
              <a:spcBef>
                <a:spcPts val="300"/>
              </a:spcBef>
            </a:pPr>
            <a:r>
              <a:rPr lang="zh-TW" altLang="en-US" sz="1400" dirty="0">
                <a:solidFill>
                  <a:schemeClr val="tx2"/>
                </a:solidFill>
                <a:latin typeface="Arial Unicode MS" pitchFamily="34" charset="-120"/>
              </a:rPr>
              <a:t>參加中學學位分配辦法</a:t>
            </a:r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>
            <a:off x="3416300" y="3759200"/>
            <a:ext cx="3167063" cy="8651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12700">
            <a:solidFill>
              <a:srgbClr val="00CCFF"/>
            </a:solidFill>
            <a:round/>
            <a:headEnd/>
            <a:tailEnd/>
          </a:ln>
        </p:spPr>
        <p:txBody>
          <a:bodyPr lIns="36000"/>
          <a:lstStyle/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zh-TW" altLang="en-US" sz="1400" dirty="0">
                <a:solidFill>
                  <a:schemeClr val="tx2"/>
                </a:solidFill>
                <a:latin typeface="Arial Unicode MS" pitchFamily="34" charset="-120"/>
              </a:rPr>
              <a:t>填寫選校表格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zh-TW" altLang="en-US" sz="1200" dirty="0">
                <a:solidFill>
                  <a:schemeClr val="tx2"/>
                </a:solidFill>
                <a:latin typeface="Arial Unicode MS" pitchFamily="34" charset="-120"/>
              </a:rPr>
              <a:t>甲部：不受學校網限制</a:t>
            </a:r>
            <a:r>
              <a:rPr lang="en-US" altLang="zh-TW" sz="1200" dirty="0">
                <a:solidFill>
                  <a:schemeClr val="tx2"/>
                </a:solidFill>
                <a:latin typeface="Arial Unicode MS" pitchFamily="34" charset="-120"/>
              </a:rPr>
              <a:t>(</a:t>
            </a:r>
            <a:r>
              <a:rPr lang="zh-TW" altLang="en-US" sz="1200" dirty="0">
                <a:solidFill>
                  <a:schemeClr val="tx2"/>
                </a:solidFill>
                <a:latin typeface="Arial Unicode MS" pitchFamily="34" charset="-120"/>
              </a:rPr>
              <a:t>最多三所</a:t>
            </a:r>
            <a:r>
              <a:rPr lang="en-US" altLang="zh-TW" sz="1200" dirty="0">
                <a:solidFill>
                  <a:schemeClr val="tx2"/>
                </a:solidFill>
                <a:latin typeface="Arial Unicode MS" pitchFamily="34" charset="-120"/>
              </a:rPr>
              <a:t>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zh-TW" altLang="en-US" sz="1200" dirty="0">
                <a:solidFill>
                  <a:schemeClr val="tx2"/>
                </a:solidFill>
                <a:latin typeface="Arial Unicode MS" pitchFamily="34" charset="-120"/>
              </a:rPr>
              <a:t>乙部：學生所屬學校網</a:t>
            </a:r>
            <a:r>
              <a:rPr lang="en-US" altLang="zh-TW" sz="1200" dirty="0">
                <a:solidFill>
                  <a:schemeClr val="tx2"/>
                </a:solidFill>
                <a:latin typeface="Arial Unicode MS" pitchFamily="34" charset="-120"/>
              </a:rPr>
              <a:t>(</a:t>
            </a:r>
            <a:r>
              <a:rPr lang="zh-TW" altLang="en-US" sz="1200" dirty="0">
                <a:solidFill>
                  <a:schemeClr val="tx2"/>
                </a:solidFill>
                <a:latin typeface="Arial Unicode MS" pitchFamily="34" charset="-120"/>
              </a:rPr>
              <a:t>最多三十所</a:t>
            </a:r>
            <a:r>
              <a:rPr lang="en-US" altLang="zh-TW" sz="1200" dirty="0">
                <a:solidFill>
                  <a:schemeClr val="tx2"/>
                </a:solidFill>
                <a:latin typeface="Arial Unicode MS" pitchFamily="34" charset="-120"/>
              </a:rPr>
              <a:t>)</a:t>
            </a:r>
            <a:endParaRPr lang="en-US" altLang="zh-TW" sz="1000" dirty="0">
              <a:solidFill>
                <a:schemeClr val="tx2"/>
              </a:solidFill>
              <a:latin typeface="Arial Unicode MS" pitchFamily="34" charset="-120"/>
            </a:endParaRPr>
          </a:p>
        </p:txBody>
      </p:sp>
      <p:sp>
        <p:nvSpPr>
          <p:cNvPr id="17434" name="AutoShape 26"/>
          <p:cNvSpPr>
            <a:spLocks noChangeArrowheads="1"/>
          </p:cNvSpPr>
          <p:nvPr/>
        </p:nvSpPr>
        <p:spPr bwMode="auto">
          <a:xfrm>
            <a:off x="4195763" y="4914900"/>
            <a:ext cx="1619250" cy="4460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1270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12000"/>
              </a:lnSpc>
            </a:pPr>
            <a:r>
              <a:rPr lang="zh-TW" altLang="en-US" sz="1400" dirty="0">
                <a:solidFill>
                  <a:schemeClr val="tx2"/>
                </a:solidFill>
                <a:latin typeface="Arial Unicode MS" pitchFamily="34" charset="-120"/>
              </a:rPr>
              <a:t>統一派位</a:t>
            </a:r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>
            <a:off x="3827463" y="5691188"/>
            <a:ext cx="2328862" cy="112395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1270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zh-TW" altLang="en-US" sz="1400" dirty="0">
                <a:solidFill>
                  <a:schemeClr val="tx2"/>
                </a:solidFill>
                <a:latin typeface="Arial Unicode MS" pitchFamily="34" charset="-120"/>
              </a:rPr>
              <a:t>公布派位結果*</a:t>
            </a:r>
          </a:p>
          <a:p>
            <a:pPr algn="ctr">
              <a:lnSpc>
                <a:spcPct val="90000"/>
              </a:lnSpc>
            </a:pPr>
            <a:r>
              <a:rPr lang="en-US" altLang="zh-TW" sz="1400" dirty="0">
                <a:solidFill>
                  <a:srgbClr val="FF0000"/>
                </a:solidFill>
                <a:latin typeface="Arial Unicode MS" pitchFamily="34" charset="-120"/>
              </a:rPr>
              <a:t>(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</a:rPr>
              <a:t>2016</a:t>
            </a:r>
            <a:r>
              <a:rPr lang="zh-TW" altLang="en-US" sz="1400" dirty="0" smtClean="0">
                <a:solidFill>
                  <a:srgbClr val="FF0000"/>
                </a:solidFill>
                <a:latin typeface="Arial Unicode MS" pitchFamily="34" charset="-120"/>
              </a:rPr>
              <a:t>年</a:t>
            </a:r>
            <a:r>
              <a:rPr lang="en-US" altLang="zh-TW" sz="1400" dirty="0">
                <a:solidFill>
                  <a:srgbClr val="FF0000"/>
                </a:solidFill>
                <a:latin typeface="Arial Unicode MS" pitchFamily="34" charset="-120"/>
              </a:rPr>
              <a:t>7</a:t>
            </a:r>
            <a:r>
              <a:rPr lang="zh-TW" altLang="en-US" sz="1400" dirty="0" smtClean="0">
                <a:solidFill>
                  <a:srgbClr val="FF0000"/>
                </a:solidFill>
                <a:latin typeface="Arial Unicode MS" pitchFamily="34" charset="-120"/>
              </a:rPr>
              <a:t>月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</a:rPr>
              <a:t>5</a:t>
            </a:r>
            <a:r>
              <a:rPr lang="zh-TW" altLang="en-US" sz="1400" dirty="0" smtClean="0">
                <a:solidFill>
                  <a:srgbClr val="FF0000"/>
                </a:solidFill>
                <a:latin typeface="Arial Unicode MS" pitchFamily="34" charset="-120"/>
              </a:rPr>
              <a:t>日</a:t>
            </a:r>
            <a:r>
              <a:rPr lang="en-US" altLang="zh-TW" sz="1400" dirty="0">
                <a:solidFill>
                  <a:srgbClr val="FF0000"/>
                </a:solidFill>
                <a:latin typeface="Arial Unicode MS" pitchFamily="34" charset="-120"/>
              </a:rPr>
              <a:t>)</a:t>
            </a:r>
            <a:endParaRPr lang="en-US" altLang="zh-CN" sz="1400" dirty="0">
              <a:solidFill>
                <a:srgbClr val="FF0000"/>
              </a:solidFill>
              <a:latin typeface="Arial Unicode MS" pitchFamily="34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1400" dirty="0">
                <a:solidFill>
                  <a:schemeClr val="tx2"/>
                </a:solidFill>
                <a:latin typeface="Arial Unicode MS" pitchFamily="34" charset="-120"/>
              </a:rPr>
              <a:t>及</a:t>
            </a:r>
          </a:p>
          <a:p>
            <a:pPr algn="ctr">
              <a:lnSpc>
                <a:spcPct val="90000"/>
              </a:lnSpc>
            </a:pPr>
            <a:r>
              <a:rPr lang="zh-TW" altLang="en-US" sz="1400" dirty="0">
                <a:solidFill>
                  <a:schemeClr val="tx2"/>
                </a:solidFill>
                <a:latin typeface="Arial Unicode MS" pitchFamily="34" charset="-120"/>
              </a:rPr>
              <a:t>辦理註冊手續*</a:t>
            </a:r>
          </a:p>
          <a:p>
            <a:pPr algn="ctr">
              <a:lnSpc>
                <a:spcPct val="90000"/>
              </a:lnSpc>
            </a:pPr>
            <a:r>
              <a:rPr lang="en-US" altLang="zh-TW" sz="1400" dirty="0">
                <a:solidFill>
                  <a:srgbClr val="FF0000"/>
                </a:solidFill>
                <a:latin typeface="Arial Unicode MS" pitchFamily="34" charset="-120"/>
              </a:rPr>
              <a:t>(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</a:rPr>
              <a:t>2016</a:t>
            </a:r>
            <a:r>
              <a:rPr lang="zh-TW" altLang="en-US" sz="1400" dirty="0" smtClean="0">
                <a:solidFill>
                  <a:srgbClr val="FF0000"/>
                </a:solidFill>
                <a:latin typeface="Arial Unicode MS" pitchFamily="34" charset="-120"/>
              </a:rPr>
              <a:t>年</a:t>
            </a:r>
            <a:r>
              <a:rPr lang="en-US" altLang="zh-TW" sz="1400" dirty="0">
                <a:solidFill>
                  <a:srgbClr val="FF0000"/>
                </a:solidFill>
                <a:latin typeface="Arial Unicode MS" pitchFamily="34" charset="-120"/>
              </a:rPr>
              <a:t>7</a:t>
            </a:r>
            <a:r>
              <a:rPr lang="zh-TW" altLang="en-US" sz="1400" dirty="0" smtClean="0">
                <a:solidFill>
                  <a:srgbClr val="FF0000"/>
                </a:solidFill>
                <a:latin typeface="Arial Unicode MS" pitchFamily="34" charset="-120"/>
              </a:rPr>
              <a:t>月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</a:rPr>
              <a:t>7</a:t>
            </a:r>
            <a:r>
              <a:rPr lang="zh-TW" altLang="en-US" sz="1400" dirty="0" smtClean="0">
                <a:solidFill>
                  <a:srgbClr val="FF0000"/>
                </a:solidFill>
                <a:latin typeface="Arial Unicode MS" pitchFamily="34" charset="-120"/>
              </a:rPr>
              <a:t>日及</a:t>
            </a:r>
            <a:r>
              <a:rPr lang="en-US" altLang="zh-TW" sz="1400" dirty="0" smtClean="0">
                <a:solidFill>
                  <a:srgbClr val="FF0000"/>
                </a:solidFill>
                <a:latin typeface="Arial Unicode MS" pitchFamily="34" charset="-120"/>
              </a:rPr>
              <a:t>8</a:t>
            </a:r>
            <a:r>
              <a:rPr lang="zh-TW" altLang="en-US" sz="1400" dirty="0" smtClean="0">
                <a:solidFill>
                  <a:srgbClr val="FF0000"/>
                </a:solidFill>
                <a:latin typeface="Arial Unicode MS" pitchFamily="34" charset="-120"/>
              </a:rPr>
              <a:t>日</a:t>
            </a:r>
            <a:r>
              <a:rPr lang="en-US" altLang="zh-TW" sz="1400" dirty="0">
                <a:solidFill>
                  <a:srgbClr val="FF0000"/>
                </a:solidFill>
                <a:latin typeface="Arial Unicode MS" pitchFamily="34" charset="-120"/>
              </a:rPr>
              <a:t>)</a:t>
            </a:r>
            <a:endParaRPr lang="en-US" altLang="zh-CN" sz="1400" dirty="0">
              <a:solidFill>
                <a:srgbClr val="FF0000"/>
              </a:solidFill>
              <a:latin typeface="Arial Unicode MS" pitchFamily="34" charset="-120"/>
            </a:endParaRPr>
          </a:p>
          <a:p>
            <a:pPr algn="ctr">
              <a:lnSpc>
                <a:spcPct val="90000"/>
              </a:lnSpc>
            </a:pPr>
            <a:endParaRPr lang="en-US" altLang="zh-CN" sz="1400" dirty="0">
              <a:solidFill>
                <a:srgbClr val="FF0000"/>
              </a:solidFill>
              <a:latin typeface="Arial Unicode MS" pitchFamily="34" charset="-120"/>
            </a:endParaRP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8027988" y="2019300"/>
            <a:ext cx="6096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algn="ctr">
              <a:lnSpc>
                <a:spcPct val="112000"/>
              </a:lnSpc>
            </a:pPr>
            <a:r>
              <a:rPr lang="zh-TW" altLang="en-US" sz="1600">
                <a:solidFill>
                  <a:srgbClr val="0000FF"/>
                </a:solidFill>
                <a:latin typeface="Arial Unicode MS" pitchFamily="34" charset="-120"/>
              </a:rPr>
              <a:t>自行分配學位階段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8037513" y="3819525"/>
            <a:ext cx="6096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algn="ctr">
              <a:lnSpc>
                <a:spcPct val="112000"/>
              </a:lnSpc>
            </a:pPr>
            <a:r>
              <a:rPr lang="zh-TW" altLang="en-US" sz="1600">
                <a:solidFill>
                  <a:srgbClr val="0000FF"/>
                </a:solidFill>
                <a:latin typeface="Arial Unicode MS" pitchFamily="34" charset="-120"/>
              </a:rPr>
              <a:t>統一派位階段</a:t>
            </a:r>
          </a:p>
        </p:txBody>
      </p:sp>
      <p:sp>
        <p:nvSpPr>
          <p:cNvPr id="17438" name="AutoShape 30"/>
          <p:cNvSpPr>
            <a:spLocks noChangeArrowheads="1"/>
          </p:cNvSpPr>
          <p:nvPr/>
        </p:nvSpPr>
        <p:spPr bwMode="auto">
          <a:xfrm>
            <a:off x="6583363" y="533400"/>
            <a:ext cx="2381250" cy="12319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508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179388" indent="-179388">
              <a:lnSpc>
                <a:spcPct val="96000"/>
              </a:lnSpc>
            </a:pPr>
            <a:r>
              <a:rPr lang="zh-TW" altLang="zh-TW" sz="1400">
                <a:latin typeface="Arial Unicode MS" pitchFamily="34" charset="-120"/>
              </a:rPr>
              <a:t>資格：</a:t>
            </a:r>
          </a:p>
          <a:p>
            <a:pPr marL="179388" indent="-179388">
              <a:lnSpc>
                <a:spcPct val="96000"/>
              </a:lnSpc>
              <a:buFontTx/>
              <a:buChar char="•"/>
            </a:pPr>
            <a:r>
              <a:rPr lang="zh-TW" altLang="zh-TW" sz="1400">
                <a:latin typeface="Arial Unicode MS" pitchFamily="34" charset="-120"/>
              </a:rPr>
              <a:t>香港居民</a:t>
            </a:r>
          </a:p>
          <a:p>
            <a:pPr marL="179388" indent="-179388">
              <a:lnSpc>
                <a:spcPct val="96000"/>
              </a:lnSpc>
              <a:buFontTx/>
              <a:buChar char="•"/>
            </a:pPr>
            <a:r>
              <a:rPr lang="zh-TW" altLang="zh-TW" sz="1400">
                <a:latin typeface="Arial Unicode MS" pitchFamily="34" charset="-120"/>
              </a:rPr>
              <a:t>就讀於參加</a:t>
            </a:r>
            <a:r>
              <a:rPr lang="zh-TW" altLang="en-US" sz="1400">
                <a:latin typeface="Arial Unicode MS" pitchFamily="34" charset="-120"/>
              </a:rPr>
              <a:t>中學學位分配辦法</a:t>
            </a:r>
            <a:r>
              <a:rPr lang="zh-TW" altLang="zh-TW" sz="1400">
                <a:latin typeface="Arial Unicode MS" pitchFamily="34" charset="-120"/>
              </a:rPr>
              <a:t>的小學</a:t>
            </a:r>
          </a:p>
          <a:p>
            <a:pPr marL="179388" indent="-179388">
              <a:lnSpc>
                <a:spcPct val="96000"/>
              </a:lnSpc>
              <a:buFontTx/>
              <a:buChar char="•"/>
            </a:pPr>
            <a:r>
              <a:rPr lang="zh-TW" altLang="zh-TW" sz="1400">
                <a:latin typeface="Arial Unicode MS" pitchFamily="34" charset="-120"/>
              </a:rPr>
              <a:t>從未獲派中一學位</a:t>
            </a:r>
            <a:endParaRPr lang="zh-CN" altLang="zh-TW" sz="1400">
              <a:latin typeface="Arial Unicode MS" pitchFamily="34" charset="-120"/>
            </a:endParaRPr>
          </a:p>
        </p:txBody>
      </p:sp>
      <p:sp>
        <p:nvSpPr>
          <p:cNvPr id="17439" name="AutoShape 31"/>
          <p:cNvSpPr>
            <a:spLocks noChangeArrowheads="1"/>
          </p:cNvSpPr>
          <p:nvPr/>
        </p:nvSpPr>
        <p:spPr bwMode="auto">
          <a:xfrm>
            <a:off x="3779838" y="44450"/>
            <a:ext cx="2536825" cy="396875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1270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12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TW" sz="1600" dirty="0" smtClean="0">
                <a:solidFill>
                  <a:srgbClr val="FF0000"/>
                </a:solidFill>
                <a:latin typeface="Arial Unicode MS" pitchFamily="34" charset="-120"/>
              </a:rPr>
              <a:t>2016</a:t>
            </a:r>
            <a:r>
              <a:rPr lang="zh-TW" altLang="en-US" sz="1600" dirty="0" smtClean="0">
                <a:solidFill>
                  <a:srgbClr val="FF0000"/>
                </a:solidFill>
                <a:latin typeface="Arial Unicode MS" pitchFamily="34" charset="-120"/>
              </a:rPr>
              <a:t>年</a:t>
            </a:r>
            <a:r>
              <a:rPr lang="en-US" altLang="zh-TW" sz="1600" dirty="0">
                <a:solidFill>
                  <a:srgbClr val="FF0000"/>
                </a:solidFill>
                <a:latin typeface="Arial Unicode MS" pitchFamily="34" charset="-120"/>
              </a:rPr>
              <a:t>9</a:t>
            </a:r>
            <a:r>
              <a:rPr lang="zh-TW" altLang="en-US" sz="1600" dirty="0">
                <a:solidFill>
                  <a:srgbClr val="FF0000"/>
                </a:solidFill>
                <a:latin typeface="Arial Unicode MS" pitchFamily="34" charset="-120"/>
              </a:rPr>
              <a:t>月入讀中一</a:t>
            </a:r>
          </a:p>
        </p:txBody>
      </p:sp>
      <p:sp>
        <p:nvSpPr>
          <p:cNvPr id="17440" name="AutoShape 32"/>
          <p:cNvSpPr>
            <a:spLocks noChangeArrowheads="1"/>
          </p:cNvSpPr>
          <p:nvPr/>
        </p:nvSpPr>
        <p:spPr bwMode="auto">
          <a:xfrm>
            <a:off x="3763963" y="809625"/>
            <a:ext cx="2592387" cy="431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1270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12000"/>
              </a:lnSpc>
              <a:spcBef>
                <a:spcPts val="300"/>
              </a:spcBef>
            </a:pPr>
            <a:r>
              <a:rPr lang="zh-TW" altLang="en-US" sz="1400" dirty="0">
                <a:solidFill>
                  <a:schemeClr val="tx2"/>
                </a:solidFill>
                <a:latin typeface="Arial Unicode MS" pitchFamily="34" charset="-120"/>
              </a:rPr>
              <a:t>希望獲分配政府資助中一學位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6630988" y="6154738"/>
            <a:ext cx="24495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</a:pPr>
            <a:r>
              <a:rPr lang="en-US" altLang="zh-TW" sz="1200">
                <a:latin typeface="Arial Unicode MS" pitchFamily="34" charset="-120"/>
              </a:rPr>
              <a:t>* 	</a:t>
            </a:r>
            <a:r>
              <a:rPr lang="zh-TW" altLang="en-US" sz="1200">
                <a:latin typeface="Arial Unicode MS" pitchFamily="34" charset="-120"/>
              </a:rPr>
              <a:t>遇有惡劣天氣，請留意電台／電視台的公布或瀏覽教育局網頁，以獲知任何特別安排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8713"/>
          </a:xfrm>
          <a:solidFill>
            <a:srgbClr val="00CC66"/>
          </a:solidFill>
        </p:spPr>
        <p:txBody>
          <a:bodyPr lIns="90488" tIns="44450" rIns="90488" bIns="44450" anchor="ctr">
            <a:noAutofit/>
          </a:bodyPr>
          <a:lstStyle/>
          <a:p>
            <a:pPr algn="ctr" eaLnBrk="1" hangingPunct="1">
              <a:defRPr/>
            </a:pPr>
            <a:r>
              <a:rPr lang="zh-TW" altLang="en-US" sz="5000" b="1" dirty="0" smtClean="0">
                <a:solidFill>
                  <a:schemeClr val="tx1"/>
                </a:solidFill>
                <a:latin typeface="新細明體" pitchFamily="18" charset="-120"/>
              </a:rPr>
              <a:t>自行分配學位階段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8625" y="1214438"/>
            <a:ext cx="8208963" cy="2373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63538" indent="-363538"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zh-TW" altLang="en-US" sz="3000">
                <a:latin typeface="Arial Unicode MS" pitchFamily="34" charset="-120"/>
              </a:rPr>
              <a:t>每名學生可申請</a:t>
            </a:r>
            <a:r>
              <a:rPr lang="zh-TW" altLang="en-US" sz="3000" b="1">
                <a:solidFill>
                  <a:srgbClr val="009900"/>
                </a:solidFill>
                <a:latin typeface="Arial Unicode MS" pitchFamily="34" charset="-120"/>
              </a:rPr>
              <a:t>最多兩所</a:t>
            </a:r>
            <a:r>
              <a:rPr lang="zh-TW" altLang="en-US" sz="3000">
                <a:latin typeface="Arial Unicode MS" pitchFamily="34" charset="-120"/>
              </a:rPr>
              <a:t>參加派位的中學，否則獲得自行分配學位的機會將被取消</a:t>
            </a:r>
          </a:p>
          <a:p>
            <a:pPr marL="363538" indent="-363538"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zh-TW" altLang="en-US" sz="3000">
                <a:latin typeface="Arial Unicode MS" pitchFamily="34" charset="-120"/>
              </a:rPr>
              <a:t>申請的中學</a:t>
            </a:r>
            <a:r>
              <a:rPr lang="zh-TW" altLang="en-US" sz="3000" b="1">
                <a:solidFill>
                  <a:srgbClr val="009900"/>
                </a:solidFill>
                <a:latin typeface="Arial Unicode MS" pitchFamily="34" charset="-120"/>
              </a:rPr>
              <a:t>不受地區限制</a:t>
            </a:r>
            <a:endParaRPr lang="zh-CN" altLang="en-US" sz="3000" b="1">
              <a:solidFill>
                <a:srgbClr val="009900"/>
              </a:solidFill>
              <a:latin typeface="Arial Unicode MS" pitchFamily="34" charset="-12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714620"/>
            <a:ext cx="6210903" cy="39951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6" name="直線單箭頭接點 5"/>
          <p:cNvCxnSpPr/>
          <p:nvPr/>
        </p:nvCxnSpPr>
        <p:spPr>
          <a:xfrm>
            <a:off x="2143125" y="4786313"/>
            <a:ext cx="1000125" cy="357187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342" name="文字方塊 9"/>
          <p:cNvSpPr txBox="1">
            <a:spLocks noChangeArrowheads="1"/>
          </p:cNvSpPr>
          <p:nvPr/>
        </p:nvSpPr>
        <p:spPr bwMode="auto">
          <a:xfrm>
            <a:off x="1571625" y="4357688"/>
            <a:ext cx="7143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5000" b="1">
                <a:solidFill>
                  <a:srgbClr val="FF0000"/>
                </a:solidFill>
                <a:sym typeface="Wingdings" pitchFamily="2" charset="2"/>
              </a:rPr>
              <a:t></a:t>
            </a:r>
            <a:endParaRPr lang="en-US" altLang="zh-TW" sz="5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6" y="4118189"/>
            <a:ext cx="8279904" cy="298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0" y="895197"/>
            <a:ext cx="8229600" cy="296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3"/>
          <p:cNvSpPr>
            <a:spLocks noChangeArrowheads="1"/>
          </p:cNvSpPr>
          <p:nvPr/>
        </p:nvSpPr>
        <p:spPr bwMode="auto">
          <a:xfrm>
            <a:off x="0" y="-26988"/>
            <a:ext cx="9144000" cy="762001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5000"/>
              </a:lnSpc>
            </a:pPr>
            <a:r>
              <a:rPr lang="zh-TW" altLang="en-US" sz="4500" b="1" dirty="0"/>
              <a:t>中一自行分配學位申請表</a:t>
            </a:r>
            <a:r>
              <a:rPr lang="en-US" altLang="zh-TW" sz="4500" b="1" dirty="0"/>
              <a:t>(</a:t>
            </a:r>
            <a:r>
              <a:rPr lang="zh-TW" altLang="en-US" sz="4500" b="1" dirty="0"/>
              <a:t>樣本</a:t>
            </a:r>
            <a:r>
              <a:rPr lang="en-US" altLang="zh-TW" sz="4500" b="1" dirty="0"/>
              <a:t>)</a:t>
            </a:r>
          </a:p>
        </p:txBody>
      </p:sp>
      <p:sp>
        <p:nvSpPr>
          <p:cNvPr id="15365" name="Rectangle 34"/>
          <p:cNvSpPr>
            <a:spLocks noChangeArrowheads="1"/>
          </p:cNvSpPr>
          <p:nvPr/>
        </p:nvSpPr>
        <p:spPr bwMode="auto">
          <a:xfrm>
            <a:off x="1785918" y="3357562"/>
            <a:ext cx="6000793" cy="10080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zh-TW" altLang="en-GB" sz="3300" b="1" dirty="0">
                <a:solidFill>
                  <a:srgbClr val="002060"/>
                </a:solidFill>
                <a:latin typeface="Arial Unicode MS" pitchFamily="34" charset="-120"/>
              </a:rPr>
              <a:t>每名學生獲發兩份申請表</a:t>
            </a:r>
            <a:endParaRPr lang="en-US" altLang="zh-TW" sz="3300" b="1" dirty="0">
              <a:solidFill>
                <a:srgbClr val="002060"/>
              </a:solidFill>
              <a:latin typeface="Arial Unicode MS" pitchFamily="34" charset="-120"/>
            </a:endParaRPr>
          </a:p>
          <a:p>
            <a:pPr algn="ctr"/>
            <a:r>
              <a:rPr lang="zh-TW" altLang="en-GB" sz="3300" b="1" dirty="0">
                <a:solidFill>
                  <a:srgbClr val="002060"/>
                </a:solidFill>
                <a:latin typeface="Arial Unicode MS" pitchFamily="34" charset="-120"/>
              </a:rPr>
              <a:t>(只適用於申請參加派位中學)</a:t>
            </a:r>
            <a:endParaRPr lang="en-US" altLang="zh-TW" sz="3300" b="1" dirty="0">
              <a:solidFill>
                <a:srgbClr val="002060"/>
              </a:solidFill>
              <a:latin typeface="Arial Unicode MS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28794" y="2643182"/>
            <a:ext cx="1195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 smtClean="0"/>
              <a:t>聖芳濟書院</a:t>
            </a:r>
            <a:endParaRPr lang="zh-TW" altLang="en-US" sz="1400" b="1" dirty="0"/>
          </a:p>
        </p:txBody>
      </p:sp>
      <p:sp>
        <p:nvSpPr>
          <p:cNvPr id="9" name="矩形 8"/>
          <p:cNvSpPr/>
          <p:nvPr/>
        </p:nvSpPr>
        <p:spPr>
          <a:xfrm>
            <a:off x="4071934" y="2643182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 smtClean="0"/>
              <a:t>聖芳濟書院</a:t>
            </a:r>
            <a:endParaRPr lang="zh-TW" altLang="en-US" sz="1400" b="1" dirty="0"/>
          </a:p>
        </p:txBody>
      </p:sp>
      <p:sp>
        <p:nvSpPr>
          <p:cNvPr id="10" name="矩形 9"/>
          <p:cNvSpPr/>
          <p:nvPr/>
        </p:nvSpPr>
        <p:spPr>
          <a:xfrm>
            <a:off x="6215074" y="2643182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 smtClean="0"/>
              <a:t>聖芳濟書院</a:t>
            </a:r>
            <a:endParaRPr lang="zh-TW" altLang="en-US" sz="1400" b="1" dirty="0"/>
          </a:p>
        </p:txBody>
      </p:sp>
      <p:sp>
        <p:nvSpPr>
          <p:cNvPr id="13" name="矩形 12"/>
          <p:cNvSpPr/>
          <p:nvPr/>
        </p:nvSpPr>
        <p:spPr>
          <a:xfrm>
            <a:off x="7686693" y="2520071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" b="1" dirty="0" smtClean="0"/>
              <a:t>聖芳濟書院</a:t>
            </a:r>
            <a:endParaRPr lang="zh-TW" altLang="en-US" sz="1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4806" t="-8641" r="-6739" b="579"/>
          <a:stretch/>
        </p:blipFill>
        <p:spPr>
          <a:xfrm>
            <a:off x="251520" y="-1251519"/>
            <a:ext cx="9721080" cy="8762751"/>
          </a:xfrm>
          <a:prstGeom prst="rect">
            <a:avLst/>
          </a:prstGeom>
        </p:spPr>
      </p:pic>
      <p:sp>
        <p:nvSpPr>
          <p:cNvPr id="5" name="標題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61774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5000" b="1" dirty="0"/>
              <a:t>申請入讀本校</a:t>
            </a:r>
            <a:endParaRPr lang="en-US" sz="5000" b="1" dirty="0"/>
          </a:p>
        </p:txBody>
      </p:sp>
      <p:sp>
        <p:nvSpPr>
          <p:cNvPr id="6" name="文字方塊 10"/>
          <p:cNvSpPr txBox="1">
            <a:spLocks noChangeArrowheads="1"/>
          </p:cNvSpPr>
          <p:nvPr/>
        </p:nvSpPr>
        <p:spPr bwMode="auto">
          <a:xfrm>
            <a:off x="428625" y="3286125"/>
            <a:ext cx="8143875" cy="8540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5000" b="1" dirty="0">
                <a:solidFill>
                  <a:srgbClr val="2C3F71"/>
                </a:solidFill>
              </a:rPr>
              <a:t>中一入學申請表</a:t>
            </a:r>
            <a:endParaRPr lang="en-US" altLang="zh-TW" sz="5000" b="1" dirty="0">
              <a:solidFill>
                <a:srgbClr val="2C3F7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~AUT0000"/>
          <p:cNvPicPr>
            <a:picLocks noChangeAspect="1" noChangeArrowheads="1"/>
          </p:cNvPicPr>
          <p:nvPr/>
        </p:nvPicPr>
        <p:blipFill>
          <a:blip r:embed="rId3">
            <a:lum bright="58000" contrast="-70000"/>
            <a:grayscl/>
          </a:blip>
          <a:srcRect/>
          <a:stretch>
            <a:fillRect/>
          </a:stretch>
        </p:blipFill>
        <p:spPr bwMode="auto">
          <a:xfrm>
            <a:off x="1524000" y="1219200"/>
            <a:ext cx="7086600" cy="45481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pic>
        <p:nvPicPr>
          <p:cNvPr id="4101" name="Picture 18" descr="hp06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029200"/>
            <a:ext cx="2124075" cy="1387475"/>
          </a:xfrm>
          <a:noFill/>
          <a:ln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000100" y="1214422"/>
            <a:ext cx="71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  <a:t>教育局「學生成績次第」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	- 40%</a:t>
            </a:r>
            <a: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  <a:t>  面試表現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			  	- 40%</a:t>
            </a:r>
            <a: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  <a:t>  課外活動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	- 10%</a:t>
            </a:r>
          </a:p>
          <a:p>
            <a:pPr>
              <a:buFont typeface="Wingdings" pitchFamily="2" charset="2"/>
              <a:buNone/>
            </a:pPr>
            <a: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  <a:t>  與本校聯繫 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			  	- 10%</a:t>
            </a:r>
            <a:endParaRPr lang="en-US" altLang="zh-TW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標題 4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TW" altLang="en-US" sz="4400" b="1" dirty="0" smtClean="0">
                <a:latin typeface="Times New Roman" pitchFamily="18" charset="0"/>
                <a:cs typeface="Times New Roman" pitchFamily="18" charset="0"/>
              </a:rPr>
              <a:t>  自行分配學位收生評分範疇及比重</a:t>
            </a:r>
            <a:endParaRPr lang="en-US" altLang="zh-TW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內容版面配置區 4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861774"/>
          </a:xfrm>
          <a:solidFill>
            <a:srgbClr val="00CC66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sz="5000" b="1" dirty="0" smtClean="0"/>
              <a:t>申請入讀本校</a:t>
            </a:r>
            <a:endParaRPr lang="en-US" sz="5000" b="1" dirty="0" smtClean="0"/>
          </a:p>
        </p:txBody>
      </p:sp>
      <p:sp>
        <p:nvSpPr>
          <p:cNvPr id="20487" name="文字方塊 8"/>
          <p:cNvSpPr txBox="1">
            <a:spLocks noChangeArrowheads="1"/>
          </p:cNvSpPr>
          <p:nvPr/>
        </p:nvSpPr>
        <p:spPr bwMode="auto">
          <a:xfrm>
            <a:off x="928662" y="1428736"/>
            <a:ext cx="735811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3500" b="1" dirty="0">
                <a:latin typeface="Times New Roman" pitchFamily="18" charset="0"/>
                <a:cs typeface="Times New Roman" pitchFamily="18" charset="0"/>
              </a:rPr>
              <a:t>收申請</a:t>
            </a:r>
            <a:r>
              <a:rPr lang="zh-TW" altLang="en-US" sz="3500" b="1" dirty="0" smtClean="0">
                <a:latin typeface="Times New Roman" pitchFamily="18" charset="0"/>
                <a:cs typeface="Times New Roman" pitchFamily="18" charset="0"/>
              </a:rPr>
              <a:t>表</a:t>
            </a:r>
            <a:r>
              <a:rPr lang="zh-TW" altLang="en-US" sz="3500" b="1" dirty="0" smtClean="0"/>
              <a:t>格</a:t>
            </a:r>
            <a:r>
              <a:rPr lang="zh-TW" altLang="en-US" sz="3500" b="1" dirty="0" smtClean="0">
                <a:latin typeface="Times New Roman" pitchFamily="18" charset="0"/>
                <a:cs typeface="Times New Roman" pitchFamily="18" charset="0"/>
              </a:rPr>
              <a:t>日期</a:t>
            </a:r>
            <a:r>
              <a:rPr lang="zh-TW" altLang="en-US" sz="3500" b="1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3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zh-TW" altLang="en-US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年 </a:t>
            </a:r>
            <a:r>
              <a:rPr lang="en-US" altLang="zh-TW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zh-TW" altLang="en-US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月 </a:t>
            </a:r>
            <a:r>
              <a:rPr lang="en-US" altLang="zh-TW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zh-TW" altLang="en-US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日至 </a:t>
            </a:r>
            <a:r>
              <a:rPr lang="en-US" altLang="zh-TW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zh-TW" altLang="en-US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月 </a:t>
            </a:r>
            <a:r>
              <a:rPr lang="en-US" altLang="zh-HK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日</a:t>
            </a:r>
            <a:endParaRPr lang="en-US" altLang="zh-TW" sz="3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3500" b="1" dirty="0">
              <a:solidFill>
                <a:srgbClr val="B0105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TW" altLang="en-US" sz="3500" b="1" dirty="0">
                <a:latin typeface="Times New Roman" pitchFamily="18" charset="0"/>
                <a:cs typeface="Times New Roman" pitchFamily="18" charset="0"/>
              </a:rPr>
              <a:t>中英文面試</a:t>
            </a:r>
            <a:r>
              <a:rPr lang="zh-TW" altLang="en-US" sz="3500" b="1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35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zh-TW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zh-TW" alt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年 </a:t>
            </a:r>
            <a:r>
              <a:rPr lang="en-US" altLang="zh-TW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zh-TW" alt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月 </a:t>
            </a:r>
            <a:r>
              <a:rPr lang="en-US" altLang="zh-TW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zh-TW" alt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日</a:t>
            </a:r>
            <a:r>
              <a:rPr lang="zh-TW" altLang="en-US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（星期六）</a:t>
            </a:r>
            <a:r>
              <a:rPr lang="en-US" altLang="zh-TW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所有申請者將獲安排面試</a:t>
            </a:r>
            <a:r>
              <a:rPr lang="en-US" altLang="zh-T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zh-TW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zh-TW" altLang="en-US" sz="3500" b="1" dirty="0">
                <a:latin typeface="Times New Roman" pitchFamily="18" charset="0"/>
                <a:cs typeface="Times New Roman" pitchFamily="18" charset="0"/>
              </a:rPr>
              <a:t>正選學額</a:t>
            </a:r>
            <a:r>
              <a:rPr lang="zh-TW" altLang="en-US" sz="3500" b="1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zh-TW" alt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個</a:t>
            </a:r>
            <a:endParaRPr lang="zh-TW" altLang="en-US" sz="35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sz="3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623</Words>
  <Application>Microsoft Office PowerPoint</Application>
  <PresentationFormat>如螢幕大小 (4:3)</PresentationFormat>
  <Paragraphs>117</Paragraphs>
  <Slides>15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8" baseType="lpstr">
      <vt:lpstr>Arial Unicode MS</vt:lpstr>
      <vt:lpstr>GungsuhChe</vt:lpstr>
      <vt:lpstr>宋体</vt:lpstr>
      <vt:lpstr>新細明體</vt:lpstr>
      <vt:lpstr>標楷體</vt:lpstr>
      <vt:lpstr>Arial</vt:lpstr>
      <vt:lpstr>Book Antiqua</vt:lpstr>
      <vt:lpstr>Calibri</vt:lpstr>
      <vt:lpstr>Century Schoolbook</vt:lpstr>
      <vt:lpstr>Comic Sans MS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自行分配學位階段</vt:lpstr>
      <vt:lpstr>PowerPoint 簡報</vt:lpstr>
      <vt:lpstr>申請入讀本校</vt:lpstr>
      <vt:lpstr>PowerPoint 簡報</vt:lpstr>
      <vt:lpstr>PowerPoint 簡報</vt:lpstr>
      <vt:lpstr>PowerPoint 簡報</vt:lpstr>
      <vt:lpstr>統一派位分配</vt:lpstr>
      <vt:lpstr>PowerPoint 簡報</vt:lpstr>
      <vt:lpstr>PowerPoint 簡報</vt:lpstr>
      <vt:lpstr>七月統一派位公布結果之候補學額</vt:lpstr>
      <vt:lpstr> 查詢及索取申請表格</vt:lpstr>
    </vt:vector>
  </TitlesOfParts>
  <Company>SFXC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pong</dc:creator>
  <cp:lastModifiedBy>Wing Fai Stephen Pong</cp:lastModifiedBy>
  <cp:revision>81</cp:revision>
  <dcterms:created xsi:type="dcterms:W3CDTF">2013-11-25T00:55:11Z</dcterms:created>
  <dcterms:modified xsi:type="dcterms:W3CDTF">2015-11-13T07:15:42Z</dcterms:modified>
</cp:coreProperties>
</file>